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notesMasterIdLst>
    <p:notesMasterId r:id="rId26"/>
  </p:notesMasterIdLst>
  <p:handoutMasterIdLst>
    <p:handoutMasterId r:id="rId27"/>
  </p:handoutMasterIdLst>
  <p:sldIdLst>
    <p:sldId id="582" r:id="rId2"/>
    <p:sldId id="583" r:id="rId3"/>
    <p:sldId id="584" r:id="rId4"/>
    <p:sldId id="596" r:id="rId5"/>
    <p:sldId id="597" r:id="rId6"/>
    <p:sldId id="598" r:id="rId7"/>
    <p:sldId id="599" r:id="rId8"/>
    <p:sldId id="600" r:id="rId9"/>
    <p:sldId id="601" r:id="rId10"/>
    <p:sldId id="607" r:id="rId11"/>
    <p:sldId id="603" r:id="rId12"/>
    <p:sldId id="604" r:id="rId13"/>
    <p:sldId id="612" r:id="rId14"/>
    <p:sldId id="609" r:id="rId15"/>
    <p:sldId id="610" r:id="rId16"/>
    <p:sldId id="611" r:id="rId17"/>
    <p:sldId id="622" r:id="rId18"/>
    <p:sldId id="616" r:id="rId19"/>
    <p:sldId id="615" r:id="rId20"/>
    <p:sldId id="617" r:id="rId21"/>
    <p:sldId id="618" r:id="rId22"/>
    <p:sldId id="619" r:id="rId23"/>
    <p:sldId id="620" r:id="rId24"/>
    <p:sldId id="621"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athan Rush" initials="JR"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DDDDDD"/>
    <a:srgbClr val="E8961E"/>
    <a:srgbClr val="ED7D15"/>
    <a:srgbClr val="F6B00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9" autoAdjust="0"/>
    <p:restoredTop sz="84732" autoAdjust="0"/>
  </p:normalViewPr>
  <p:slideViewPr>
    <p:cSldViewPr snapToGrid="0" snapToObjects="1">
      <p:cViewPr>
        <p:scale>
          <a:sx n="100" d="100"/>
          <a:sy n="100" d="100"/>
        </p:scale>
        <p:origin x="195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56B7C1-BB82-2C46-BA0C-D02FAD3BA38A}" type="datetimeFigureOut">
              <a:rPr lang="en-US" smtClean="0"/>
              <a:t>3/3/2016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BB02150-0436-8C46-AF55-6470FB23F6A5}" type="slidenum">
              <a:rPr lang="en-US" smtClean="0"/>
              <a:t>‹#›</a:t>
            </a:fld>
            <a:endParaRPr lang="en-US"/>
          </a:p>
        </p:txBody>
      </p:sp>
    </p:spTree>
    <p:extLst>
      <p:ext uri="{BB962C8B-B14F-4D97-AF65-F5344CB8AC3E}">
        <p14:creationId xmlns:p14="http://schemas.microsoft.com/office/powerpoint/2010/main" val="270926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6CF14D-2CD2-6A4A-8281-4ADC4B36E4DD}" type="datetimeFigureOut">
              <a:rPr lang="en-US" smtClean="0"/>
              <a:t>3/3/2016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8BC009-2ADF-2041-BCE7-F37E35972E70}" type="slidenum">
              <a:rPr lang="en-US" smtClean="0"/>
              <a:t>‹#›</a:t>
            </a:fld>
            <a:endParaRPr lang="en-US"/>
          </a:p>
        </p:txBody>
      </p:sp>
    </p:spTree>
    <p:extLst>
      <p:ext uri="{BB962C8B-B14F-4D97-AF65-F5344CB8AC3E}">
        <p14:creationId xmlns:p14="http://schemas.microsoft.com/office/powerpoint/2010/main" val="47777256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a:t>
            </a:fld>
            <a:endParaRPr lang="en-US"/>
          </a:p>
        </p:txBody>
      </p:sp>
    </p:spTree>
    <p:extLst>
      <p:ext uri="{BB962C8B-B14F-4D97-AF65-F5344CB8AC3E}">
        <p14:creationId xmlns:p14="http://schemas.microsoft.com/office/powerpoint/2010/main" val="664665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data exploration, </a:t>
            </a:r>
            <a:r>
              <a:rPr lang="en-US" sz="1200" kern="1200" dirty="0" err="1" smtClean="0">
                <a:solidFill>
                  <a:schemeClr val="tx1"/>
                </a:solidFill>
                <a:latin typeface="+mn-lt"/>
                <a:ea typeface="+mn-ea"/>
                <a:cs typeface="+mn-cs"/>
              </a:rPr>
              <a:t>jupyter</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ipython</a:t>
            </a:r>
            <a:r>
              <a:rPr lang="en-US" sz="1200" kern="1200" dirty="0" smtClean="0">
                <a:solidFill>
                  <a:schemeClr val="tx1"/>
                </a:solidFill>
                <a:latin typeface="+mn-lt"/>
                <a:ea typeface="+mn-ea"/>
                <a:cs typeface="+mn-cs"/>
              </a:rPr>
              <a:t> or beaker are great.  but for serious code that will be deployed, </a:t>
            </a:r>
            <a:r>
              <a:rPr lang="en-US" sz="1200" kern="1200" dirty="0" err="1" smtClean="0">
                <a:solidFill>
                  <a:schemeClr val="tx1"/>
                </a:solidFill>
                <a:latin typeface="+mn-lt"/>
                <a:ea typeface="+mn-ea"/>
                <a:cs typeface="+mn-cs"/>
              </a:rPr>
              <a:t>spyder</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pycharm</a:t>
            </a:r>
            <a:r>
              <a:rPr lang="en-US" sz="1200" kern="1200" dirty="0" smtClean="0">
                <a:solidFill>
                  <a:schemeClr val="tx1"/>
                </a:solidFill>
                <a:latin typeface="+mn-lt"/>
                <a:ea typeface="+mn-ea"/>
                <a:cs typeface="+mn-cs"/>
              </a:rPr>
              <a:t>, etc.</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10</a:t>
            </a:fld>
            <a:endParaRPr lang="en-US"/>
          </a:p>
        </p:txBody>
      </p:sp>
    </p:spTree>
    <p:extLst>
      <p:ext uri="{BB962C8B-B14F-4D97-AF65-F5344CB8AC3E}">
        <p14:creationId xmlns:p14="http://schemas.microsoft.com/office/powerpoint/2010/main" val="2739559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Python is a programming language:</a:t>
            </a:r>
          </a:p>
          <a:p>
            <a:r>
              <a:rPr lang="en-US" dirty="0" smtClean="0"/>
              <a:t>High level, Human</a:t>
            </a:r>
            <a:r>
              <a:rPr lang="en-US" baseline="0" dirty="0" smtClean="0"/>
              <a:t> readable, Interpreted, Highly extensible with a large collection of libraries variables. </a:t>
            </a:r>
          </a:p>
          <a:p>
            <a:r>
              <a:rPr lang="en-US" dirty="0" smtClean="0"/>
              <a:t>We assume you</a:t>
            </a:r>
            <a:r>
              <a:rPr lang="en-US" baseline="0" dirty="0" smtClean="0"/>
              <a:t> are already familiar with Python. If not, it doesn’t matter, we will not implement Python codes. Just call Python code from Pig on </a:t>
            </a:r>
            <a:r>
              <a:rPr lang="en-US" baseline="0" dirty="0" err="1" smtClean="0"/>
              <a:t>Hadoop</a:t>
            </a:r>
            <a:r>
              <a:rPr lang="en-US" baseline="0" dirty="0" smtClean="0"/>
              <a:t> cluster. </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11</a:t>
            </a:fld>
            <a:endParaRPr lang="en-US"/>
          </a:p>
        </p:txBody>
      </p:sp>
    </p:spTree>
    <p:extLst>
      <p:ext uri="{BB962C8B-B14F-4D97-AF65-F5344CB8AC3E}">
        <p14:creationId xmlns:p14="http://schemas.microsoft.com/office/powerpoint/2010/main" val="3677671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12</a:t>
            </a:fld>
            <a:endParaRPr lang="en-US"/>
          </a:p>
        </p:txBody>
      </p:sp>
    </p:spTree>
    <p:extLst>
      <p:ext uri="{BB962C8B-B14F-4D97-AF65-F5344CB8AC3E}">
        <p14:creationId xmlns:p14="http://schemas.microsoft.com/office/powerpoint/2010/main" val="3746068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8BC009-2ADF-2041-BCE7-F37E35972E70}" type="slidenum">
              <a:rPr lang="en-US" smtClean="0"/>
              <a:t>13</a:t>
            </a:fld>
            <a:endParaRPr lang="en-US"/>
          </a:p>
        </p:txBody>
      </p:sp>
    </p:spTree>
    <p:extLst>
      <p:ext uri="{BB962C8B-B14F-4D97-AF65-F5344CB8AC3E}">
        <p14:creationId xmlns:p14="http://schemas.microsoft.com/office/powerpoint/2010/main" val="4219308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2" eaLnBrk="1" hangingPunct="1"/>
            <a:r>
              <a:rPr lang="en-US" dirty="0" err="1" smtClean="0">
                <a:latin typeface="Calibri" charset="0"/>
              </a:rPr>
              <a:t>Hadoop</a:t>
            </a:r>
            <a:r>
              <a:rPr lang="en-US" dirty="0" smtClean="0">
                <a:latin typeface="Calibri" charset="0"/>
              </a:rPr>
              <a:t> streaming allows mappers and reducers to be written in any programming language. </a:t>
            </a:r>
          </a:p>
          <a:p>
            <a:pPr marL="0" lvl="2" eaLnBrk="1" hangingPunct="1"/>
            <a:r>
              <a:rPr lang="en-US" dirty="0" smtClean="0">
                <a:latin typeface="Calibri" charset="0"/>
              </a:rPr>
              <a:t>you </a:t>
            </a:r>
            <a:r>
              <a:rPr lang="en-US" i="1" dirty="0" smtClean="0">
                <a:latin typeface="Calibri" charset="0"/>
              </a:rPr>
              <a:t>must</a:t>
            </a:r>
            <a:r>
              <a:rPr lang="en-US" dirty="0" smtClean="0">
                <a:latin typeface="Calibri" charset="0"/>
              </a:rPr>
              <a:t> translate your Python code using </a:t>
            </a:r>
            <a:r>
              <a:rPr lang="en-US" u="sng" dirty="0" err="1" smtClean="0">
                <a:latin typeface="Calibri" charset="0"/>
              </a:rPr>
              <a:t>Jython</a:t>
            </a:r>
            <a:r>
              <a:rPr lang="en-US" u="sng" dirty="0" smtClean="0">
                <a:latin typeface="Calibri" charset="0"/>
              </a:rPr>
              <a:t> into a Java jar file. Obviously, this is not very convenient and can even be problematic if you depend on Python features not provided by </a:t>
            </a:r>
            <a:r>
              <a:rPr lang="en-US" u="sng" dirty="0" err="1" smtClean="0">
                <a:latin typeface="Calibri" charset="0"/>
              </a:rPr>
              <a:t>Jython</a:t>
            </a:r>
            <a:endParaRPr lang="en-US" sz="2000" dirty="0" smtClean="0">
              <a:latin typeface="Franklin Gothic Book" charset="0"/>
            </a:endParaRPr>
          </a:p>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14</a:t>
            </a:fld>
            <a:endParaRPr lang="en-US"/>
          </a:p>
        </p:txBody>
      </p:sp>
    </p:spTree>
    <p:extLst>
      <p:ext uri="{BB962C8B-B14F-4D97-AF65-F5344CB8AC3E}">
        <p14:creationId xmlns:p14="http://schemas.microsoft.com/office/powerpoint/2010/main" val="2894247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latin typeface="Calibri" charset="0"/>
              </a:rPr>
              <a:t>When developing UDFs</a:t>
            </a:r>
          </a:p>
          <a:p>
            <a:pPr eaLnBrk="1" hangingPunct="1"/>
            <a:r>
              <a:rPr lang="en-US" dirty="0" smtClean="0">
                <a:latin typeface="Calibri" charset="0"/>
              </a:rPr>
              <a:t>In Python,</a:t>
            </a:r>
          </a:p>
          <a:p>
            <a:pPr eaLnBrk="1" hangingPunct="1"/>
            <a:r>
              <a:rPr lang="en-US" dirty="0" smtClean="0">
                <a:latin typeface="Calibri" charset="0"/>
              </a:rPr>
              <a:t>you</a:t>
            </a:r>
          </a:p>
          <a:p>
            <a:pPr eaLnBrk="1" hangingPunct="1"/>
            <a:r>
              <a:rPr lang="en-US" dirty="0" smtClean="0">
                <a:latin typeface="Calibri" charset="0"/>
              </a:rPr>
              <a:t>need</a:t>
            </a:r>
          </a:p>
          <a:p>
            <a:pPr eaLnBrk="1" hangingPunct="1"/>
            <a:r>
              <a:rPr lang="en-US" dirty="0" smtClean="0">
                <a:latin typeface="Calibri" charset="0"/>
              </a:rPr>
              <a:t>to</a:t>
            </a:r>
          </a:p>
          <a:p>
            <a:pPr eaLnBrk="1" hangingPunct="1"/>
            <a:r>
              <a:rPr lang="en-US" dirty="0" smtClean="0">
                <a:latin typeface="Calibri" charset="0"/>
              </a:rPr>
              <a:t>include</a:t>
            </a:r>
          </a:p>
          <a:p>
            <a:pPr eaLnBrk="1" hangingPunct="1"/>
            <a:r>
              <a:rPr lang="en-US" dirty="0" smtClean="0">
                <a:latin typeface="Calibri" charset="0"/>
              </a:rPr>
              <a:t>the</a:t>
            </a:r>
          </a:p>
          <a:p>
            <a:pPr eaLnBrk="1" hangingPunct="1"/>
            <a:r>
              <a:rPr lang="en-US" b="1" dirty="0" smtClean="0">
                <a:latin typeface="Calibri" charset="0"/>
              </a:rPr>
              <a:t>@</a:t>
            </a:r>
            <a:r>
              <a:rPr lang="en-US" b="1" dirty="0" err="1" smtClean="0">
                <a:latin typeface="Calibri" charset="0"/>
              </a:rPr>
              <a:t>outputSchema</a:t>
            </a:r>
            <a:endParaRPr lang="en-US" b="1" dirty="0" smtClean="0">
              <a:latin typeface="Calibri" charset="0"/>
            </a:endParaRPr>
          </a:p>
          <a:p>
            <a:pPr eaLnBrk="1" hangingPunct="1"/>
            <a:r>
              <a:rPr lang="en-US" dirty="0" smtClean="0">
                <a:latin typeface="Calibri" charset="0"/>
              </a:rPr>
              <a:t>annotation,</a:t>
            </a:r>
          </a:p>
          <a:p>
            <a:pPr eaLnBrk="1" hangingPunct="1"/>
            <a:r>
              <a:rPr lang="en-US" dirty="0" smtClean="0">
                <a:latin typeface="Calibri" charset="0"/>
              </a:rPr>
              <a:t>which</a:t>
            </a:r>
          </a:p>
          <a:p>
            <a:pPr eaLnBrk="1" hangingPunct="1"/>
            <a:r>
              <a:rPr lang="en-US" dirty="0" smtClean="0">
                <a:latin typeface="Calibri" charset="0"/>
              </a:rPr>
              <a:t>causes</a:t>
            </a:r>
          </a:p>
          <a:p>
            <a:pPr eaLnBrk="1" hangingPunct="1"/>
            <a:r>
              <a:rPr lang="en-US" dirty="0" smtClean="0">
                <a:latin typeface="Calibri" charset="0"/>
              </a:rPr>
              <a:t>a</a:t>
            </a:r>
          </a:p>
          <a:p>
            <a:pPr eaLnBrk="1" hangingPunct="1"/>
            <a:r>
              <a:rPr lang="en-US" dirty="0" smtClean="0">
                <a:latin typeface="Calibri" charset="0"/>
              </a:rPr>
              <a:t>compiler</a:t>
            </a:r>
          </a:p>
          <a:p>
            <a:pPr eaLnBrk="1" hangingPunct="1"/>
            <a:r>
              <a:rPr lang="en-US" dirty="0" smtClean="0">
                <a:latin typeface="Calibri" charset="0"/>
              </a:rPr>
              <a:t>error</a:t>
            </a:r>
          </a:p>
          <a:p>
            <a:pPr eaLnBrk="1" hangingPunct="1"/>
            <a:r>
              <a:rPr lang="en-US" dirty="0" smtClean="0">
                <a:latin typeface="Calibri" charset="0"/>
              </a:rPr>
              <a:t>because</a:t>
            </a:r>
          </a:p>
          <a:p>
            <a:pPr eaLnBrk="1" hangingPunct="1"/>
            <a:r>
              <a:rPr lang="en-US" dirty="0" smtClean="0">
                <a:latin typeface="Calibri" charset="0"/>
              </a:rPr>
              <a:t>Python</a:t>
            </a:r>
          </a:p>
          <a:p>
            <a:pPr eaLnBrk="1" hangingPunct="1"/>
            <a:r>
              <a:rPr lang="en-US" dirty="0" smtClean="0">
                <a:latin typeface="Calibri" charset="0"/>
              </a:rPr>
              <a:t>tries</a:t>
            </a:r>
          </a:p>
          <a:p>
            <a:pPr eaLnBrk="1" hangingPunct="1"/>
            <a:r>
              <a:rPr lang="en-US" dirty="0" smtClean="0">
                <a:latin typeface="Calibri" charset="0"/>
              </a:rPr>
              <a:t>to</a:t>
            </a:r>
          </a:p>
          <a:p>
            <a:pPr eaLnBrk="1" hangingPunct="1"/>
            <a:r>
              <a:rPr lang="en-US" dirty="0" smtClean="0">
                <a:latin typeface="Calibri" charset="0"/>
              </a:rPr>
              <a:t>locate</a:t>
            </a:r>
          </a:p>
          <a:p>
            <a:pPr eaLnBrk="1" hangingPunct="1"/>
            <a:r>
              <a:rPr lang="en-US" dirty="0" smtClean="0">
                <a:latin typeface="Calibri" charset="0"/>
              </a:rPr>
              <a:t>the</a:t>
            </a:r>
          </a:p>
          <a:p>
            <a:pPr eaLnBrk="1" hangingPunct="1"/>
            <a:r>
              <a:rPr lang="en-US" b="1" dirty="0" err="1" smtClean="0">
                <a:latin typeface="Calibri" charset="0"/>
              </a:rPr>
              <a:t>outputSchema</a:t>
            </a:r>
            <a:endParaRPr lang="en-US" b="1" dirty="0" smtClean="0">
              <a:latin typeface="Calibri" charset="0"/>
            </a:endParaRPr>
          </a:p>
          <a:p>
            <a:pPr eaLnBrk="1" hangingPunct="1"/>
            <a:r>
              <a:rPr lang="en-US" dirty="0" smtClean="0">
                <a:latin typeface="Calibri" charset="0"/>
              </a:rPr>
              <a:t>function</a:t>
            </a:r>
          </a:p>
          <a:p>
            <a:pPr eaLnBrk="1" hangingPunct="1"/>
            <a:r>
              <a:rPr lang="en-US" dirty="0" smtClean="0">
                <a:latin typeface="Calibri" charset="0"/>
              </a:rPr>
              <a:t>and</a:t>
            </a:r>
          </a:p>
          <a:p>
            <a:pPr eaLnBrk="1" hangingPunct="1"/>
            <a:r>
              <a:rPr lang="en-US" dirty="0" smtClean="0">
                <a:latin typeface="Calibri" charset="0"/>
              </a:rPr>
              <a:t>it</a:t>
            </a:r>
          </a:p>
          <a:p>
            <a:pPr eaLnBrk="1" hangingPunct="1"/>
            <a:r>
              <a:rPr lang="en-US" dirty="0" smtClean="0">
                <a:latin typeface="Calibri" charset="0"/>
              </a:rPr>
              <a:t>is</a:t>
            </a:r>
          </a:p>
          <a:p>
            <a:pPr eaLnBrk="1" hangingPunct="1"/>
            <a:r>
              <a:rPr lang="en-US" dirty="0" smtClean="0">
                <a:latin typeface="Calibri" charset="0"/>
              </a:rPr>
              <a:t>not</a:t>
            </a:r>
          </a:p>
          <a:p>
            <a:pPr eaLnBrk="1" hangingPunct="1"/>
            <a:r>
              <a:rPr lang="en-US" dirty="0" smtClean="0">
                <a:latin typeface="Calibri" charset="0"/>
              </a:rPr>
              <a:t>something</a:t>
            </a:r>
          </a:p>
          <a:p>
            <a:pPr eaLnBrk="1" hangingPunct="1"/>
            <a:r>
              <a:rPr lang="en-US" dirty="0" smtClean="0">
                <a:latin typeface="Calibri" charset="0"/>
              </a:rPr>
              <a:t>that</a:t>
            </a:r>
          </a:p>
          <a:p>
            <a:pPr eaLnBrk="1" hangingPunct="1"/>
            <a:r>
              <a:rPr lang="en-US" dirty="0" smtClean="0">
                <a:latin typeface="Calibri" charset="0"/>
              </a:rPr>
              <a:t>can</a:t>
            </a:r>
          </a:p>
          <a:p>
            <a:pPr eaLnBrk="1" hangingPunct="1"/>
            <a:r>
              <a:rPr lang="en-US" dirty="0" smtClean="0">
                <a:latin typeface="Calibri" charset="0"/>
              </a:rPr>
              <a:t>be</a:t>
            </a:r>
          </a:p>
          <a:p>
            <a:pPr eaLnBrk="1" hangingPunct="1"/>
            <a:r>
              <a:rPr lang="en-US" dirty="0" smtClean="0">
                <a:latin typeface="Calibri" charset="0"/>
              </a:rPr>
              <a:t>imported.</a:t>
            </a:r>
          </a:p>
          <a:p>
            <a:pPr eaLnBrk="1" hangingPunct="1"/>
            <a:r>
              <a:rPr lang="en-US" dirty="0" smtClean="0">
                <a:latin typeface="Calibri" charset="0"/>
              </a:rPr>
              <a:t>(It</a:t>
            </a:r>
          </a:p>
          <a:p>
            <a:pPr eaLnBrk="1" hangingPunct="1"/>
            <a:r>
              <a:rPr lang="en-US" dirty="0" smtClean="0">
                <a:latin typeface="Calibri" charset="0"/>
              </a:rPr>
              <a:t>is</a:t>
            </a:r>
          </a:p>
          <a:p>
            <a:pPr eaLnBrk="1" hangingPunct="1"/>
            <a:r>
              <a:rPr lang="en-US" dirty="0" smtClean="0">
                <a:latin typeface="Calibri" charset="0"/>
              </a:rPr>
              <a:t>only</a:t>
            </a:r>
          </a:p>
          <a:p>
            <a:pPr eaLnBrk="1" hangingPunct="1"/>
            <a:r>
              <a:rPr lang="en-US" dirty="0" smtClean="0">
                <a:latin typeface="Calibri" charset="0"/>
              </a:rPr>
              <a:t>used</a:t>
            </a:r>
          </a:p>
          <a:p>
            <a:pPr eaLnBrk="1" hangingPunct="1"/>
            <a:r>
              <a:rPr lang="en-US" dirty="0" smtClean="0">
                <a:latin typeface="Calibri" charset="0"/>
              </a:rPr>
              <a:t>by</a:t>
            </a:r>
          </a:p>
          <a:p>
            <a:pPr eaLnBrk="1" hangingPunct="1"/>
            <a:r>
              <a:rPr lang="en-US" dirty="0" smtClean="0">
                <a:latin typeface="Calibri" charset="0"/>
              </a:rPr>
              <a:t>Pig.)</a:t>
            </a:r>
          </a:p>
          <a:p>
            <a:pPr eaLnBrk="1" hangingPunct="1"/>
            <a:r>
              <a:rPr lang="en-US" dirty="0" smtClean="0">
                <a:latin typeface="Calibri" charset="0"/>
              </a:rPr>
              <a:t>To</a:t>
            </a:r>
          </a:p>
          <a:p>
            <a:pPr eaLnBrk="1" hangingPunct="1"/>
            <a:r>
              <a:rPr lang="en-US" dirty="0" smtClean="0">
                <a:latin typeface="Calibri" charset="0"/>
              </a:rPr>
              <a:t>avoid</a:t>
            </a:r>
          </a:p>
          <a:p>
            <a:pPr eaLnBrk="1" hangingPunct="1"/>
            <a:r>
              <a:rPr lang="en-US" dirty="0" smtClean="0">
                <a:latin typeface="Calibri" charset="0"/>
              </a:rPr>
              <a:t>this</a:t>
            </a:r>
          </a:p>
          <a:p>
            <a:pPr eaLnBrk="1" hangingPunct="1"/>
            <a:r>
              <a:rPr lang="en-US" dirty="0" smtClean="0">
                <a:latin typeface="Calibri" charset="0"/>
              </a:rPr>
              <a:t>issue,</a:t>
            </a:r>
          </a:p>
          <a:p>
            <a:pPr eaLnBrk="1" hangingPunct="1"/>
            <a:r>
              <a:rPr lang="en-US" dirty="0" smtClean="0">
                <a:latin typeface="Calibri" charset="0"/>
              </a:rPr>
              <a:t>you</a:t>
            </a:r>
          </a:p>
          <a:p>
            <a:pPr eaLnBrk="1" hangingPunct="1"/>
            <a:r>
              <a:rPr lang="en-US" dirty="0" smtClean="0">
                <a:latin typeface="Calibri" charset="0"/>
              </a:rPr>
              <a:t>can</a:t>
            </a:r>
          </a:p>
          <a:p>
            <a:pPr eaLnBrk="1" hangingPunct="1"/>
            <a:r>
              <a:rPr lang="en-US" dirty="0" smtClean="0">
                <a:latin typeface="Calibri" charset="0"/>
              </a:rPr>
              <a:t>simply</a:t>
            </a:r>
          </a:p>
          <a:p>
            <a:pPr eaLnBrk="1" hangingPunct="1"/>
            <a:r>
              <a:rPr lang="en-US" dirty="0" smtClean="0">
                <a:latin typeface="Calibri" charset="0"/>
              </a:rPr>
              <a:t>define</a:t>
            </a:r>
          </a:p>
          <a:p>
            <a:pPr eaLnBrk="1" hangingPunct="1"/>
            <a:r>
              <a:rPr lang="en-US" b="1" dirty="0" err="1" smtClean="0">
                <a:latin typeface="Calibri" charset="0"/>
              </a:rPr>
              <a:t>outputSchema</a:t>
            </a:r>
            <a:endParaRPr lang="en-US" b="1" dirty="0" smtClean="0">
              <a:latin typeface="Calibri" charset="0"/>
            </a:endParaRPr>
          </a:p>
          <a:p>
            <a:pPr eaLnBrk="1" hangingPunct="1"/>
            <a:r>
              <a:rPr lang="en-US" dirty="0" smtClean="0">
                <a:latin typeface="Calibri" charset="0"/>
              </a:rPr>
              <a:t>to</a:t>
            </a:r>
          </a:p>
          <a:p>
            <a:pPr eaLnBrk="1" hangingPunct="1"/>
            <a:r>
              <a:rPr lang="en-US" dirty="0" smtClean="0">
                <a:latin typeface="Calibri" charset="0"/>
              </a:rPr>
              <a:t>be</a:t>
            </a:r>
          </a:p>
          <a:p>
            <a:pPr eaLnBrk="1" hangingPunct="1"/>
            <a:r>
              <a:rPr lang="en-US" dirty="0" smtClean="0">
                <a:latin typeface="Calibri" charset="0"/>
              </a:rPr>
              <a:t>a</a:t>
            </a:r>
          </a:p>
          <a:p>
            <a:pPr eaLnBrk="1" hangingPunct="1"/>
            <a:r>
              <a:rPr lang="en-US" dirty="0" smtClean="0">
                <a:latin typeface="Calibri" charset="0"/>
              </a:rPr>
              <a:t>no-°©‐op</a:t>
            </a:r>
          </a:p>
          <a:p>
            <a:pPr eaLnBrk="1" hangingPunct="1"/>
            <a:r>
              <a:rPr lang="en-US" dirty="0" smtClean="0">
                <a:latin typeface="Calibri" charset="0"/>
              </a:rPr>
              <a:t>function</a:t>
            </a:r>
          </a:p>
          <a:p>
            <a:pPr eaLnBrk="1" hangingPunct="1"/>
            <a:r>
              <a:rPr lang="en-US" dirty="0" smtClean="0">
                <a:latin typeface="Calibri" charset="0"/>
              </a:rPr>
              <a:t>in</a:t>
            </a:r>
          </a:p>
          <a:p>
            <a:pPr eaLnBrk="1" hangingPunct="1"/>
            <a:r>
              <a:rPr lang="en-US" dirty="0" smtClean="0">
                <a:latin typeface="Calibri" charset="0"/>
              </a:rPr>
              <a:t>your</a:t>
            </a:r>
          </a:p>
          <a:p>
            <a:pPr eaLnBrk="1" hangingPunct="1"/>
            <a:r>
              <a:rPr lang="en-US" dirty="0" smtClean="0">
                <a:latin typeface="Calibri" charset="0"/>
              </a:rPr>
              <a:t>Python</a:t>
            </a:r>
          </a:p>
          <a:p>
            <a:pPr eaLnBrk="1" hangingPunct="1"/>
            <a:r>
              <a:rPr lang="en-US" dirty="0" smtClean="0">
                <a:latin typeface="Calibri" charset="0"/>
              </a:rPr>
              <a:t>script</a:t>
            </a:r>
          </a:p>
          <a:p>
            <a:pPr eaLnBrk="1" hangingPunct="1"/>
            <a:r>
              <a:rPr lang="en-US" dirty="0" smtClean="0">
                <a:latin typeface="Calibri" charset="0"/>
              </a:rPr>
              <a:t>–</a:t>
            </a:r>
          </a:p>
          <a:p>
            <a:pPr eaLnBrk="1" hangingPunct="1"/>
            <a:r>
              <a:rPr lang="en-US" dirty="0" smtClean="0">
                <a:latin typeface="Calibri" charset="0"/>
              </a:rPr>
              <a:t>very</a:t>
            </a:r>
          </a:p>
          <a:p>
            <a:pPr eaLnBrk="1" hangingPunct="1"/>
            <a:r>
              <a:rPr lang="en-US" dirty="0" smtClean="0">
                <a:latin typeface="Calibri" charset="0"/>
              </a:rPr>
              <a:t>useful</a:t>
            </a:r>
          </a:p>
          <a:p>
            <a:pPr eaLnBrk="1" hangingPunct="1"/>
            <a:r>
              <a:rPr lang="en-US" dirty="0" smtClean="0">
                <a:latin typeface="Calibri" charset="0"/>
              </a:rPr>
              <a:t>for</a:t>
            </a:r>
          </a:p>
          <a:p>
            <a:pPr eaLnBrk="1" hangingPunct="1"/>
            <a:r>
              <a:rPr lang="en-US" dirty="0" smtClean="0">
                <a:latin typeface="Calibri" charset="0"/>
              </a:rPr>
              <a:t>development</a:t>
            </a:r>
          </a:p>
          <a:p>
            <a:pPr eaLnBrk="1" hangingPunct="1"/>
            <a:r>
              <a:rPr lang="en-US" dirty="0" smtClean="0">
                <a:latin typeface="Calibri" charset="0"/>
              </a:rPr>
              <a:t>and</a:t>
            </a:r>
          </a:p>
          <a:p>
            <a:pPr eaLnBrk="1" hangingPunct="1"/>
            <a:r>
              <a:rPr lang="en-US" dirty="0" smtClean="0">
                <a:latin typeface="Calibri" charset="0"/>
              </a:rPr>
              <a:t>testing:</a:t>
            </a:r>
          </a:p>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15</a:t>
            </a:fld>
            <a:endParaRPr lang="en-US"/>
          </a:p>
        </p:txBody>
      </p:sp>
    </p:spTree>
    <p:extLst>
      <p:ext uri="{BB962C8B-B14F-4D97-AF65-F5344CB8AC3E}">
        <p14:creationId xmlns:p14="http://schemas.microsoft.com/office/powerpoint/2010/main" val="2285544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16</a:t>
            </a:fld>
            <a:endParaRPr lang="en-US"/>
          </a:p>
        </p:txBody>
      </p:sp>
    </p:spTree>
    <p:extLst>
      <p:ext uri="{BB962C8B-B14F-4D97-AF65-F5344CB8AC3E}">
        <p14:creationId xmlns:p14="http://schemas.microsoft.com/office/powerpoint/2010/main" val="496648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17</a:t>
            </a:fld>
            <a:endParaRPr lang="en-US"/>
          </a:p>
        </p:txBody>
      </p:sp>
    </p:spTree>
    <p:extLst>
      <p:ext uri="{BB962C8B-B14F-4D97-AF65-F5344CB8AC3E}">
        <p14:creationId xmlns:p14="http://schemas.microsoft.com/office/powerpoint/2010/main" val="1304212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8BC009-2ADF-2041-BCE7-F37E35972E70}" type="slidenum">
              <a:rPr lang="en-US" smtClean="0"/>
              <a:t>18</a:t>
            </a:fld>
            <a:endParaRPr lang="en-US"/>
          </a:p>
        </p:txBody>
      </p:sp>
    </p:spTree>
    <p:extLst>
      <p:ext uri="{BB962C8B-B14F-4D97-AF65-F5344CB8AC3E}">
        <p14:creationId xmlns:p14="http://schemas.microsoft.com/office/powerpoint/2010/main" val="1709233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latin typeface="Franklin Gothic Book" charset="0"/>
              </a:rPr>
              <a:t>It is important to understand how data is organized in the STREAM command, because your Python script is going to be distributed across the </a:t>
            </a:r>
            <a:r>
              <a:rPr lang="en-US" dirty="0" err="1" smtClean="0">
                <a:latin typeface="Franklin Gothic Book" charset="0"/>
              </a:rPr>
              <a:t>Hadoop</a:t>
            </a:r>
            <a:r>
              <a:rPr lang="en-US" dirty="0" smtClean="0">
                <a:latin typeface="Franklin Gothic Book" charset="0"/>
              </a:rPr>
              <a:t> cluster and only processing a subset of the input data.</a:t>
            </a:r>
          </a:p>
          <a:p>
            <a:pPr lvl="1">
              <a:defRPr/>
            </a:pPr>
            <a:r>
              <a:rPr lang="en-US" sz="1800" dirty="0" smtClean="0">
                <a:latin typeface="Franklin Gothic Book" charset="0"/>
              </a:rPr>
              <a:t>Unordered data</a:t>
            </a:r>
          </a:p>
          <a:p>
            <a:pPr lvl="1">
              <a:defRPr/>
            </a:pPr>
            <a:r>
              <a:rPr lang="en-US" sz="1800" dirty="0" smtClean="0">
                <a:latin typeface="Franklin Gothic Book" charset="0"/>
              </a:rPr>
              <a:t>Grouped data</a:t>
            </a:r>
          </a:p>
          <a:p>
            <a:pPr lvl="1">
              <a:defRPr/>
            </a:pPr>
            <a:r>
              <a:rPr lang="en-US" sz="1800" dirty="0" smtClean="0">
                <a:latin typeface="Franklin Gothic Book" charset="0"/>
              </a:rPr>
              <a:t>Grouped and ordered data</a:t>
            </a:r>
          </a:p>
          <a:p>
            <a:endParaRPr lang="en-US" dirty="0" smtClean="0"/>
          </a:p>
          <a:p>
            <a:r>
              <a:rPr lang="en-US" dirty="0" smtClean="0"/>
              <a:t>No guarantee for the order in which the data is delivered to the streaming application.</a:t>
            </a:r>
          </a:p>
          <a:p>
            <a:r>
              <a:rPr lang="en-US" dirty="0" smtClean="0"/>
              <a:t>The</a:t>
            </a:r>
            <a:r>
              <a:rPr lang="en-US" baseline="0" dirty="0" smtClean="0"/>
              <a:t> data for the same grouped key is guaranteed to be provided to the streaming application contiguously.</a:t>
            </a:r>
          </a:p>
          <a:p>
            <a:r>
              <a:rPr lang="en-US" baseline="0" dirty="0" smtClean="0"/>
              <a:t>The data fro the same grouped key is guaranteed to be provided to the streaming application contiguously. </a:t>
            </a:r>
          </a:p>
          <a:p>
            <a:r>
              <a:rPr lang="en-US" baseline="0" dirty="0" smtClean="0"/>
              <a:t>Additionally, the data within the group is guaranteed to be sorted by the provided secondary key.</a:t>
            </a:r>
            <a:endParaRPr lang="en-US" dirty="0" smtClean="0"/>
          </a:p>
        </p:txBody>
      </p:sp>
      <p:sp>
        <p:nvSpPr>
          <p:cNvPr id="4" name="Slide Number Placeholder 3"/>
          <p:cNvSpPr>
            <a:spLocks noGrp="1"/>
          </p:cNvSpPr>
          <p:nvPr>
            <p:ph type="sldNum" sz="quarter" idx="10"/>
          </p:nvPr>
        </p:nvSpPr>
        <p:spPr/>
        <p:txBody>
          <a:bodyPr/>
          <a:lstStyle/>
          <a:p>
            <a:fld id="{6C8BC009-2ADF-2041-BCE7-F37E35972E70}" type="slidenum">
              <a:rPr lang="en-US" smtClean="0"/>
              <a:t>19</a:t>
            </a:fld>
            <a:endParaRPr lang="en-US"/>
          </a:p>
        </p:txBody>
      </p:sp>
    </p:spTree>
    <p:extLst>
      <p:ext uri="{BB962C8B-B14F-4D97-AF65-F5344CB8AC3E}">
        <p14:creationId xmlns:p14="http://schemas.microsoft.com/office/powerpoint/2010/main" val="456505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8BC009-2ADF-2041-BCE7-F37E35972E70}" type="slidenum">
              <a:rPr lang="en-US" smtClean="0"/>
              <a:t>2</a:t>
            </a:fld>
            <a:endParaRPr lang="en-US"/>
          </a:p>
        </p:txBody>
      </p:sp>
    </p:spTree>
    <p:extLst>
      <p:ext uri="{BB962C8B-B14F-4D97-AF65-F5344CB8AC3E}">
        <p14:creationId xmlns:p14="http://schemas.microsoft.com/office/powerpoint/2010/main" val="537185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311 is a telephone number for non-emergency services.</a:t>
            </a:r>
          </a:p>
          <a:p>
            <a:r>
              <a:rPr lang="en-US" dirty="0" smtClean="0"/>
              <a:t>The aim of this service is to assist city departments and governmental agencies deliver improved customer service</a:t>
            </a:r>
          </a:p>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20</a:t>
            </a:fld>
            <a:endParaRPr lang="en-US"/>
          </a:p>
        </p:txBody>
      </p:sp>
    </p:spTree>
    <p:extLst>
      <p:ext uri="{BB962C8B-B14F-4D97-AF65-F5344CB8AC3E}">
        <p14:creationId xmlns:p14="http://schemas.microsoft.com/office/powerpoint/2010/main" val="2605002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8BC009-2ADF-2041-BCE7-F37E35972E70}" type="slidenum">
              <a:rPr lang="en-US" smtClean="0"/>
              <a:t>21</a:t>
            </a:fld>
            <a:endParaRPr lang="en-US"/>
          </a:p>
        </p:txBody>
      </p:sp>
    </p:spTree>
    <p:extLst>
      <p:ext uri="{BB962C8B-B14F-4D97-AF65-F5344CB8AC3E}">
        <p14:creationId xmlns:p14="http://schemas.microsoft.com/office/powerpoint/2010/main" val="1031242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8BC009-2ADF-2041-BCE7-F37E35972E70}" type="slidenum">
              <a:rPr lang="en-US" smtClean="0"/>
              <a:t>22</a:t>
            </a:fld>
            <a:endParaRPr lang="en-US"/>
          </a:p>
        </p:txBody>
      </p:sp>
    </p:spTree>
    <p:extLst>
      <p:ext uri="{BB962C8B-B14F-4D97-AF65-F5344CB8AC3E}">
        <p14:creationId xmlns:p14="http://schemas.microsoft.com/office/powerpoint/2010/main" val="1233962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8BC009-2ADF-2041-BCE7-F37E35972E70}" type="slidenum">
              <a:rPr lang="en-US" smtClean="0"/>
              <a:t>23</a:t>
            </a:fld>
            <a:endParaRPr lang="en-US"/>
          </a:p>
        </p:txBody>
      </p:sp>
    </p:spTree>
    <p:extLst>
      <p:ext uri="{BB962C8B-B14F-4D97-AF65-F5344CB8AC3E}">
        <p14:creationId xmlns:p14="http://schemas.microsoft.com/office/powerpoint/2010/main" val="966818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8BC009-2ADF-2041-BCE7-F37E35972E70}" type="slidenum">
              <a:rPr lang="en-US" smtClean="0"/>
              <a:t>24</a:t>
            </a:fld>
            <a:endParaRPr lang="en-US"/>
          </a:p>
        </p:txBody>
      </p:sp>
    </p:spTree>
    <p:extLst>
      <p:ext uri="{BB962C8B-B14F-4D97-AF65-F5344CB8AC3E}">
        <p14:creationId xmlns:p14="http://schemas.microsoft.com/office/powerpoint/2010/main" val="1069163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a:t>
            </a:fld>
            <a:endParaRPr lang="en-US"/>
          </a:p>
        </p:txBody>
      </p:sp>
    </p:spTree>
    <p:extLst>
      <p:ext uri="{BB962C8B-B14F-4D97-AF65-F5344CB8AC3E}">
        <p14:creationId xmlns:p14="http://schemas.microsoft.com/office/powerpoint/2010/main" val="2967199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hdfs</a:t>
            </a:r>
            <a:r>
              <a:rPr lang="en-US" baseline="0" dirty="0" smtClean="0"/>
              <a:t> </a:t>
            </a:r>
            <a:r>
              <a:rPr lang="en-US" baseline="0" dirty="0" err="1" smtClean="0"/>
              <a:t>dfs</a:t>
            </a:r>
            <a:r>
              <a:rPr lang="en-US" baseline="0" dirty="0" smtClean="0"/>
              <a:t> -</a:t>
            </a:r>
            <a:r>
              <a:rPr lang="en-US" baseline="0" dirty="0" err="1" smtClean="0"/>
              <a:t>copyFromLocal</a:t>
            </a:r>
            <a:r>
              <a:rPr lang="en-US" baseline="0" dirty="0" smtClean="0"/>
              <a:t> radiation.csv</a:t>
            </a:r>
          </a:p>
          <a:p>
            <a:endParaRPr lang="en-US" baseline="0" dirty="0" smtClean="0"/>
          </a:p>
          <a:p>
            <a:r>
              <a:rPr lang="en-US" dirty="0" err="1" smtClean="0"/>
              <a:t>hdfs</a:t>
            </a:r>
            <a:r>
              <a:rPr lang="en-US" dirty="0" smtClean="0"/>
              <a:t> </a:t>
            </a:r>
            <a:r>
              <a:rPr lang="en-US" dirty="0" err="1" smtClean="0"/>
              <a:t>dfs</a:t>
            </a:r>
            <a:r>
              <a:rPr lang="en-US" dirty="0" smtClean="0"/>
              <a:t> -</a:t>
            </a:r>
            <a:r>
              <a:rPr lang="en-US" dirty="0" err="1" smtClean="0"/>
              <a:t>setrep</a:t>
            </a:r>
            <a:r>
              <a:rPr lang="en-US" dirty="0" smtClean="0"/>
              <a:t> –w 3 -R /my/</a:t>
            </a:r>
            <a:r>
              <a:rPr lang="en-US" dirty="0" err="1" smtClean="0"/>
              <a:t>dir</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4</a:t>
            </a:fld>
            <a:endParaRPr lang="en-US"/>
          </a:p>
        </p:txBody>
      </p:sp>
    </p:spTree>
    <p:extLst>
      <p:ext uri="{BB962C8B-B14F-4D97-AF65-F5344CB8AC3E}">
        <p14:creationId xmlns:p14="http://schemas.microsoft.com/office/powerpoint/2010/main" val="397644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Putting a file into HDFS involves</a:t>
            </a:r>
            <a:r>
              <a:rPr lang="en-US" baseline="0" dirty="0" smtClean="0"/>
              <a:t> the </a:t>
            </a:r>
            <a:r>
              <a:rPr lang="en-US" baseline="0" smtClean="0"/>
              <a:t>following steps:</a:t>
            </a:r>
          </a:p>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5</a:t>
            </a:fld>
            <a:endParaRPr lang="en-US"/>
          </a:p>
        </p:txBody>
      </p:sp>
    </p:spTree>
    <p:extLst>
      <p:ext uri="{BB962C8B-B14F-4D97-AF65-F5344CB8AC3E}">
        <p14:creationId xmlns:p14="http://schemas.microsoft.com/office/powerpoint/2010/main" val="3857967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6</a:t>
            </a:fld>
            <a:endParaRPr lang="en-US"/>
          </a:p>
        </p:txBody>
      </p:sp>
    </p:spTree>
    <p:extLst>
      <p:ext uri="{BB962C8B-B14F-4D97-AF65-F5344CB8AC3E}">
        <p14:creationId xmlns:p14="http://schemas.microsoft.com/office/powerpoint/2010/main" val="3535638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7</a:t>
            </a:fld>
            <a:endParaRPr lang="en-US"/>
          </a:p>
        </p:txBody>
      </p:sp>
    </p:spTree>
    <p:extLst>
      <p:ext uri="{BB962C8B-B14F-4D97-AF65-F5344CB8AC3E}">
        <p14:creationId xmlns:p14="http://schemas.microsoft.com/office/powerpoint/2010/main" val="3919919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8</a:t>
            </a:fld>
            <a:endParaRPr lang="en-US"/>
          </a:p>
        </p:txBody>
      </p:sp>
    </p:spTree>
    <p:extLst>
      <p:ext uri="{BB962C8B-B14F-4D97-AF65-F5344CB8AC3E}">
        <p14:creationId xmlns:p14="http://schemas.microsoft.com/office/powerpoint/2010/main" val="2318961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9</a:t>
            </a:fld>
            <a:endParaRPr lang="en-US"/>
          </a:p>
        </p:txBody>
      </p:sp>
    </p:spTree>
    <p:extLst>
      <p:ext uri="{BB962C8B-B14F-4D97-AF65-F5344CB8AC3E}">
        <p14:creationId xmlns:p14="http://schemas.microsoft.com/office/powerpoint/2010/main" val="2364743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36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chemeClr val="accent1">
                    <a:lumMod val="20000"/>
                    <a:lumOff val="80000"/>
                  </a:schemeClr>
                </a:solidFill>
              </a:defRPr>
            </a:lvl1pPr>
          </a:lstStyle>
          <a:p>
            <a:fld id="{F4370D13-CE47-B04B-A021-4C8432DFAE40}" type="datetimeFigureOut">
              <a:rPr lang="en-US" smtClean="0"/>
              <a:pPr/>
              <a:t>3/3/2016</a:t>
            </a:fld>
            <a:endParaRPr lang="en-US" dirty="0"/>
          </a:p>
        </p:txBody>
      </p:sp>
      <p:sp>
        <p:nvSpPr>
          <p:cNvPr id="8" name="Slide Number Placeholder 7"/>
          <p:cNvSpPr>
            <a:spLocks noGrp="1"/>
          </p:cNvSpPr>
          <p:nvPr>
            <p:ph type="sldNum" sz="quarter" idx="11"/>
          </p:nvPr>
        </p:nvSpPr>
        <p:spPr/>
        <p:txBody>
          <a:bodyPr/>
          <a:lstStyle/>
          <a:p>
            <a:fld id="{4B8C57D9-8AC0-1F41-AA1E-8DD3BC9801B6}" type="slidenum">
              <a:rPr lang="en-US" smtClean="0"/>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8229600" cy="807720"/>
          </a:xfrm>
        </p:spPr>
        <p:txBody>
          <a:bodyPr/>
          <a:lstStyle>
            <a:lvl1pPr>
              <a:defRPr sz="360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370D13-CE47-B04B-A021-4C8432DFAE40}" type="datetimeFigureOut">
              <a:rPr lang="en-US" smtClean="0"/>
              <a:t>3/3/2016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802640"/>
            <a:ext cx="2057400" cy="532352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802640"/>
            <a:ext cx="6019800" cy="53235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370D13-CE47-B04B-A021-4C8432DFAE40}" type="datetimeFigureOut">
              <a:rPr lang="en-US" smtClean="0"/>
              <a:t>3/3/2016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vl6pPr>
              <a:defRPr/>
            </a:lvl6pPr>
            <a:lvl7pPr>
              <a:defRPr/>
            </a:lvl7pPr>
            <a:lvl8pPr>
              <a:defRPr/>
            </a:lvl8pPr>
            <a:lvl9pPr>
              <a:buFont typeface="Arial" pitchFamily="34" charset="0"/>
              <a:buChar cha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10"/>
          </p:nvPr>
        </p:nvSpPr>
        <p:spPr/>
        <p:txBody>
          <a:bodyPr/>
          <a:lstStyle/>
          <a:p>
            <a:fld id="{F4370D13-CE47-B04B-A021-4C8432DFAE40}" type="datetimeFigureOut">
              <a:rPr lang="en-US" smtClean="0"/>
              <a:t>3/3/2016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3600" kern="1200" dirty="0" smtClean="0">
                <a:solidFill>
                  <a:srgbClr val="000000"/>
                </a:solidFill>
                <a:effectLst>
                  <a:outerShdw blurRad="63500" dist="38100" dir="5400000" algn="t" rotWithShape="0">
                    <a:prstClr val="black">
                      <a:alpha val="25000"/>
                    </a:prstClr>
                  </a:outerShdw>
                </a:effectLst>
                <a:latin typeface="+mn-lt"/>
                <a:ea typeface="+mj-ea"/>
                <a:cs typeface="+mj-cs"/>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rgbClr val="23427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F4370D13-CE47-B04B-A021-4C8432DFAE40}" type="datetimeFigureOut">
              <a:rPr lang="en-US" smtClean="0"/>
              <a:t>3/3/2016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82320"/>
            <a:ext cx="8229600" cy="817880"/>
          </a:xfrm>
        </p:spPr>
        <p:txBody>
          <a:bodyPr/>
          <a:lstStyle>
            <a:lvl1pPr>
              <a:defRPr sz="3600">
                <a:solidFill>
                  <a:srgbClr val="000000"/>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solidFill>
                  <a:srgbClr val="000000"/>
                </a:solidFill>
              </a:defRPr>
            </a:lvl2pPr>
            <a:lvl3pPr>
              <a:defRPr sz="1600">
                <a:solidFill>
                  <a:srgbClr val="000000"/>
                </a:solidFill>
              </a:defRPr>
            </a:lvl3pPr>
            <a:lvl4pPr>
              <a:defRPr sz="16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F4370D13-CE47-B04B-A021-4C8432DFAE40}" type="datetimeFigureOut">
              <a:rPr lang="en-US" smtClean="0"/>
              <a:t>3/3/2016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8C57D9-8AC0-1F41-AA1E-8DD3BC9801B6}" type="slidenum">
              <a:rPr lang="en-US" smtClean="0"/>
              <a:t>‹#›</a:t>
            </a:fld>
            <a:endParaRPr lang="en-US"/>
          </a:p>
        </p:txBody>
      </p:sp>
      <p:sp>
        <p:nvSpPr>
          <p:cNvPr id="9" name="Content Placeholder 8"/>
          <p:cNvSpPr>
            <a:spLocks noGrp="1"/>
          </p:cNvSpPr>
          <p:nvPr>
            <p:ph sz="quarter" idx="13"/>
          </p:nvPr>
        </p:nvSpPr>
        <p:spPr>
          <a:xfrm>
            <a:off x="365760" y="1600200"/>
            <a:ext cx="4041648" cy="4526280"/>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8229600" cy="807720"/>
          </a:xfrm>
        </p:spPr>
        <p:txBody>
          <a:bodyPr/>
          <a:lstStyle>
            <a:lvl1pPr>
              <a:defRPr sz="36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4370D13-CE47-B04B-A021-4C8432DFAE40}" type="datetimeFigureOut">
              <a:rPr lang="en-US" smtClean="0"/>
              <a:t>3/3/2016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8C57D9-8AC0-1F41-AA1E-8DD3BC9801B6}" type="slidenum">
              <a:rPr lang="en-US" smtClean="0"/>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82320"/>
            <a:ext cx="8229600" cy="817880"/>
          </a:xfrm>
        </p:spPr>
        <p:txBody>
          <a:bodyPr/>
          <a:lstStyle>
            <a:lvl1pPr>
              <a:defRPr sz="36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4370D13-CE47-B04B-A021-4C8432DFAE40}" type="datetimeFigureOut">
              <a:rPr lang="en-US" smtClean="0"/>
              <a:t>3/3/2016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370D13-CE47-B04B-A021-4C8432DFAE40}" type="datetimeFigureOut">
              <a:rPr lang="en-US" smtClean="0"/>
              <a:t>3/3/2016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843280"/>
            <a:ext cx="3008313" cy="151892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843280"/>
            <a:ext cx="4995863" cy="528288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70D13-CE47-B04B-A021-4C8432DFAE40}" type="datetimeFigureOut">
              <a:rPr lang="en-US" smtClean="0"/>
              <a:t>3/3/2016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802639"/>
            <a:ext cx="5711824" cy="647065"/>
          </a:xfrm>
        </p:spPr>
        <p:txBody>
          <a:bodyPr anchor="b"/>
          <a:lstStyle>
            <a:lvl1pPr algn="ctr">
              <a:lnSpc>
                <a:spcPct val="100000"/>
              </a:lnSpc>
              <a:defRPr sz="2800" b="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508126" y="1625600"/>
            <a:ext cx="6054724" cy="40584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70D13-CE47-B04B-A021-4C8432DFAE40}" type="datetimeFigureOut">
              <a:rPr lang="en-US" smtClean="0"/>
              <a:t>3/3/2016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accent1">
                    <a:lumMod val="20000"/>
                    <a:lumOff val="80000"/>
                  </a:schemeClr>
                </a:solidFill>
                <a:latin typeface="Century Gothic" pitchFamily="34" charset="0"/>
              </a:defRPr>
            </a:lvl1pPr>
          </a:lstStyle>
          <a:p>
            <a:fld id="{F4370D13-CE47-B04B-A021-4C8432DFAE40}" type="datetimeFigureOut">
              <a:rPr lang="en-US" smtClean="0"/>
              <a:pPr/>
              <a:t>3/3/2016</a:t>
            </a:fld>
            <a:endParaRPr lang="en-US" dirty="0"/>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rgbClr val="DFE4F0"/>
                </a:solidFill>
                <a:latin typeface="Century Gothic" pitchFamily="34" charset="0"/>
              </a:defRPr>
            </a:lvl1pPr>
          </a:lstStyle>
          <a:p>
            <a:endParaRPr lang="en-US" dirty="0"/>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rgbClr val="DFE4F0"/>
                </a:solidFill>
                <a:latin typeface="Century Gothic" pitchFamily="34" charset="0"/>
              </a:defRPr>
            </a:lvl1pPr>
          </a:lstStyle>
          <a:p>
            <a:fld id="{4B8C57D9-8AC0-1F41-AA1E-8DD3BC9801B6}" type="slidenum">
              <a:rPr lang="en-US" smtClean="0"/>
              <a:pPr/>
              <a:t>‹#›</a:t>
            </a:fld>
            <a:endParaRPr lang="en-US" dirty="0"/>
          </a:p>
        </p:txBody>
      </p:sp>
      <p:sp>
        <p:nvSpPr>
          <p:cNvPr id="7" name="TextBox 6"/>
          <p:cNvSpPr txBox="1"/>
          <p:nvPr userDrawn="1"/>
        </p:nvSpPr>
        <p:spPr>
          <a:xfrm>
            <a:off x="203200" y="178832"/>
            <a:ext cx="6794500" cy="400110"/>
          </a:xfrm>
          <a:prstGeom prst="rect">
            <a:avLst/>
          </a:prstGeom>
          <a:noFill/>
        </p:spPr>
        <p:txBody>
          <a:bodyPr wrap="square" rtlCol="0">
            <a:spAutoFit/>
          </a:bodyPr>
          <a:lstStyle/>
          <a:p>
            <a:r>
              <a:rPr lang="en-US" sz="2000" b="0" dirty="0" smtClean="0">
                <a:solidFill>
                  <a:schemeClr val="bg1"/>
                </a:solidFill>
                <a:latin typeface="Candara" panose="020E0502030303020204" pitchFamily="34" charset="0"/>
                <a:cs typeface="Microsoft Sans Serif" panose="020B0604020202020204" pitchFamily="34" charset="0"/>
              </a:rPr>
              <a:t>CyberGIS Center for Advanced Digital and Spatial Studies</a:t>
            </a:r>
            <a:endParaRPr lang="en-US" sz="2000" b="0" dirty="0">
              <a:solidFill>
                <a:schemeClr val="bg1"/>
              </a:solidFill>
              <a:latin typeface="Candara" panose="020E0502030303020204" pitchFamily="34" charset="0"/>
              <a:cs typeface="Microsoft Sans Serif"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ctr" defTabSz="914400" rtl="0" eaLnBrk="1" latinLnBrk="0" hangingPunct="1">
        <a:lnSpc>
          <a:spcPts val="5800"/>
        </a:lnSpc>
        <a:spcBef>
          <a:spcPct val="0"/>
        </a:spcBef>
        <a:buNone/>
        <a:defRPr sz="3600" kern="1200">
          <a:solidFill>
            <a:srgbClr val="000000"/>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2">
              <a:lumMod val="75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rgbClr val="000000"/>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rgbClr val="000000"/>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rgbClr val="000000"/>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00000"/>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3.png"/><Relationship Id="rId4" Type="http://schemas.openxmlformats.org/officeDocument/2006/relationships/package" Target="../embeddings/Microsoft_Excel_Worksheet2.xlsx"/></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package" Target="../embeddings/Microsoft_Excel_Worksheet1.xlsx"/><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3164560"/>
            <a:ext cx="9143999" cy="833679"/>
          </a:xfrm>
        </p:spPr>
        <p:txBody>
          <a:bodyPr/>
          <a:lstStyle/>
          <a:p>
            <a:pPr>
              <a:lnSpc>
                <a:spcPct val="80000"/>
              </a:lnSpc>
              <a:spcBef>
                <a:spcPts val="0"/>
              </a:spcBef>
              <a:defRPr/>
            </a:pPr>
            <a:r>
              <a:rPr lang="en-US" sz="3200" b="1" dirty="0" smtClean="0"/>
              <a:t>Advanced</a:t>
            </a:r>
            <a:r>
              <a:rPr lang="en-US" sz="3200" dirty="0" smtClean="0"/>
              <a:t> </a:t>
            </a:r>
            <a:r>
              <a:rPr lang="en-US" sz="3200" b="1" dirty="0"/>
              <a:t>Geospatial</a:t>
            </a:r>
            <a:r>
              <a:rPr lang="en-US" sz="3200" b="1" dirty="0" smtClean="0"/>
              <a:t> Data </a:t>
            </a:r>
            <a:r>
              <a:rPr lang="en-US" sz="3200" b="1" dirty="0"/>
              <a:t>Analytics: Pig and Python on Hadoop</a:t>
            </a:r>
          </a:p>
        </p:txBody>
      </p:sp>
    </p:spTree>
    <p:extLst>
      <p:ext uri="{BB962C8B-B14F-4D97-AF65-F5344CB8AC3E}">
        <p14:creationId xmlns:p14="http://schemas.microsoft.com/office/powerpoint/2010/main" val="3234867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7478"/>
            <a:ext cx="8229600" cy="668866"/>
          </a:xfrm>
        </p:spPr>
        <p:txBody>
          <a:bodyPr/>
          <a:lstStyle/>
          <a:p>
            <a:pPr>
              <a:lnSpc>
                <a:spcPct val="100000"/>
              </a:lnSpc>
            </a:pPr>
            <a:r>
              <a:rPr lang="en-US" b="1" dirty="0" smtClean="0"/>
              <a:t>Visualize the generated heatmap</a:t>
            </a:r>
            <a:endParaRPr lang="en-US" b="1" dirty="0"/>
          </a:p>
        </p:txBody>
      </p:sp>
      <p:sp>
        <p:nvSpPr>
          <p:cNvPr id="3" name="Content Placeholder 2"/>
          <p:cNvSpPr>
            <a:spLocks noGrp="1"/>
          </p:cNvSpPr>
          <p:nvPr>
            <p:ph idx="1"/>
          </p:nvPr>
        </p:nvSpPr>
        <p:spPr>
          <a:xfrm>
            <a:off x="292100" y="2188309"/>
            <a:ext cx="8686800" cy="4804833"/>
          </a:xfrm>
        </p:spPr>
        <p:txBody>
          <a:bodyPr>
            <a:normAutofit/>
          </a:bodyPr>
          <a:lstStyle/>
          <a:p>
            <a:pPr marL="0" indent="0">
              <a:buNone/>
            </a:pPr>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10</a:t>
            </a:fld>
            <a:endParaRPr lang="en-US" sz="1000" b="0" dirty="0" smtClean="0">
              <a:latin typeface="Tahoma" charset="0"/>
            </a:endParaRPr>
          </a:p>
        </p:txBody>
      </p:sp>
      <p:pic>
        <p:nvPicPr>
          <p:cNvPr id="5" name="Picture 4" descr="heatmap_recor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878" y="2995734"/>
            <a:ext cx="2794000" cy="2241062"/>
          </a:xfrm>
          <a:prstGeom prst="rect">
            <a:avLst/>
          </a:prstGeom>
        </p:spPr>
      </p:pic>
      <p:pic>
        <p:nvPicPr>
          <p:cNvPr id="6" name="Picture 5" descr="heatma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4717" y="2337372"/>
            <a:ext cx="5463405" cy="3901831"/>
          </a:xfrm>
          <a:prstGeom prst="rect">
            <a:avLst/>
          </a:prstGeom>
        </p:spPr>
      </p:pic>
      <p:pic>
        <p:nvPicPr>
          <p:cNvPr id="7" name="Picture 47" descr="C:\진영\프로젝트\PNG모으기\화살0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3640" y="4157172"/>
            <a:ext cx="2873138" cy="1079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70972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00" y="2306267"/>
            <a:ext cx="9143999" cy="1331161"/>
          </a:xfrm>
        </p:spPr>
        <p:txBody>
          <a:bodyPr/>
          <a:lstStyle/>
          <a:p>
            <a:pPr>
              <a:lnSpc>
                <a:spcPct val="80000"/>
              </a:lnSpc>
              <a:spcBef>
                <a:spcPts val="450"/>
              </a:spcBef>
              <a:defRPr/>
            </a:pPr>
            <a:r>
              <a:rPr lang="en-US" sz="4000" b="1" dirty="0" smtClean="0">
                <a:latin typeface="Tahoma" charset="0"/>
              </a:rPr>
              <a:t>Analyzing </a:t>
            </a:r>
            <a:r>
              <a:rPr lang="en-US" sz="4000" b="1" dirty="0" smtClean="0">
                <a:latin typeface="Tahoma" charset="0"/>
              </a:rPr>
              <a:t>data with </a:t>
            </a:r>
            <a:r>
              <a:rPr lang="en-US" sz="4000" b="1" dirty="0" smtClean="0">
                <a:latin typeface="Tahoma" charset="0"/>
              </a:rPr>
              <a:t>Pig UDF using Python</a:t>
            </a:r>
            <a:endParaRPr lang="en-US" sz="4000" b="1" dirty="0">
              <a:latin typeface="Tahoma" charset="0"/>
            </a:endParaRPr>
          </a:p>
        </p:txBody>
      </p:sp>
    </p:spTree>
    <p:extLst>
      <p:ext uri="{BB962C8B-B14F-4D97-AF65-F5344CB8AC3E}">
        <p14:creationId xmlns:p14="http://schemas.microsoft.com/office/powerpoint/2010/main" val="21333084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Python in ROGER</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dirty="0" smtClean="0"/>
              <a:t>There are multiple versions of Python installed in ROGER</a:t>
            </a:r>
          </a:p>
          <a:p>
            <a:pPr lvl="1"/>
            <a:r>
              <a:rPr lang="en-US" dirty="0" smtClean="0"/>
              <a:t>List all the available Python environment in ROGER</a:t>
            </a:r>
          </a:p>
          <a:p>
            <a:pPr marL="342900" lvl="1" indent="-342900">
              <a:buFont typeface="Arial" pitchFamily="34" charset="0"/>
              <a:buChar char="•"/>
            </a:pPr>
            <a:r>
              <a:rPr lang="en-US" sz="2400" dirty="0" smtClean="0">
                <a:solidFill>
                  <a:schemeClr val="tx2">
                    <a:lumMod val="75000"/>
                  </a:schemeClr>
                </a:solidFill>
              </a:rPr>
              <a:t>In particular, the Python environment comes with Anaconda is used in this course</a:t>
            </a:r>
          </a:p>
          <a:p>
            <a:pPr marL="742950" lvl="2" indent="-342900"/>
            <a:r>
              <a:rPr lang="en-US" sz="2400" dirty="0" err="1" smtClean="0">
                <a:solidFill>
                  <a:schemeClr val="tx2">
                    <a:lumMod val="75000"/>
                  </a:schemeClr>
                </a:solidFill>
              </a:rPr>
              <a:t>scipy</a:t>
            </a:r>
            <a:r>
              <a:rPr lang="en-US" sz="2400" dirty="0" smtClean="0">
                <a:solidFill>
                  <a:schemeClr val="tx2">
                    <a:lumMod val="75000"/>
                  </a:schemeClr>
                </a:solidFill>
              </a:rPr>
              <a:t>, </a:t>
            </a:r>
            <a:r>
              <a:rPr lang="en-US" sz="2400" dirty="0" err="1" smtClean="0">
                <a:solidFill>
                  <a:schemeClr val="tx2">
                    <a:lumMod val="75000"/>
                  </a:schemeClr>
                </a:solidFill>
              </a:rPr>
              <a:t>numpy</a:t>
            </a:r>
            <a:r>
              <a:rPr lang="en-US" sz="2400" dirty="0" smtClean="0">
                <a:solidFill>
                  <a:schemeClr val="tx2">
                    <a:lumMod val="75000"/>
                  </a:schemeClr>
                </a:solidFill>
              </a:rPr>
              <a:t>, Pandas, </a:t>
            </a:r>
            <a:r>
              <a:rPr lang="en-US" sz="2400" dirty="0" err="1" smtClean="0">
                <a:solidFill>
                  <a:schemeClr val="tx2">
                    <a:lumMod val="75000"/>
                  </a:schemeClr>
                </a:solidFill>
              </a:rPr>
              <a:t>Sciki</a:t>
            </a:r>
            <a:r>
              <a:rPr lang="en-US" sz="2400" dirty="0" smtClean="0">
                <a:solidFill>
                  <a:schemeClr val="tx2">
                    <a:lumMod val="75000"/>
                  </a:schemeClr>
                </a:solidFill>
              </a:rPr>
              <a:t>-learn, </a:t>
            </a:r>
            <a:r>
              <a:rPr lang="en-US" sz="2400" dirty="0" err="1" smtClean="0">
                <a:solidFill>
                  <a:schemeClr val="tx2">
                    <a:lumMod val="75000"/>
                  </a:schemeClr>
                </a:solidFill>
              </a:rPr>
              <a:t>gdal</a:t>
            </a:r>
            <a:r>
              <a:rPr lang="en-US" sz="2400" dirty="0" smtClean="0">
                <a:solidFill>
                  <a:schemeClr val="tx2">
                    <a:lumMod val="75000"/>
                  </a:schemeClr>
                </a:solidFill>
              </a:rPr>
              <a:t>-python, etc.</a:t>
            </a:r>
          </a:p>
          <a:p>
            <a:pPr marL="742950" lvl="2" indent="-342900"/>
            <a:r>
              <a:rPr lang="en-US" sz="2400" dirty="0" err="1" smtClean="0">
                <a:solidFill>
                  <a:schemeClr val="tx2">
                    <a:lumMod val="75000"/>
                  </a:schemeClr>
                </a:solidFill>
              </a:rPr>
              <a:t>IPython</a:t>
            </a:r>
            <a:endParaRPr lang="en-US" sz="2400" dirty="0" smtClean="0">
              <a:solidFill>
                <a:schemeClr val="tx2">
                  <a:lumMod val="75000"/>
                </a:schemeClr>
              </a:solidFill>
            </a:endParaRPr>
          </a:p>
          <a:p>
            <a:pPr marL="742950" lvl="2" indent="-342900"/>
            <a:r>
              <a:rPr lang="en-US" sz="2400" dirty="0" err="1" smtClean="0">
                <a:solidFill>
                  <a:schemeClr val="tx2">
                    <a:lumMod val="75000"/>
                  </a:schemeClr>
                </a:solidFill>
              </a:rPr>
              <a:t>IPython</a:t>
            </a:r>
            <a:r>
              <a:rPr lang="en-US" sz="2400" dirty="0" smtClean="0">
                <a:solidFill>
                  <a:schemeClr val="tx2">
                    <a:lumMod val="75000"/>
                  </a:schemeClr>
                </a:solidFill>
              </a:rPr>
              <a:t> notebook</a:t>
            </a:r>
          </a:p>
          <a:p>
            <a:pPr marL="400050" lvl="2" indent="0">
              <a:buNone/>
            </a:pPr>
            <a:r>
              <a:rPr lang="en-US" sz="2400" dirty="0" smtClean="0">
                <a:solidFill>
                  <a:schemeClr val="tx2">
                    <a:lumMod val="75000"/>
                  </a:schemeClr>
                </a:solidFill>
              </a:rPr>
              <a:t> </a:t>
            </a:r>
            <a:endParaRPr lang="en-US" sz="2400" dirty="0">
              <a:solidFill>
                <a:schemeClr val="tx2">
                  <a:lumMod val="75000"/>
                </a:schemeClr>
              </a:solidFill>
            </a:endParaRPr>
          </a:p>
          <a:p>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12</a:t>
            </a:fld>
            <a:endParaRPr lang="en-US" sz="1000" b="0" dirty="0" smtClean="0">
              <a:latin typeface="Tahoma" charset="0"/>
            </a:endParaRPr>
          </a:p>
        </p:txBody>
      </p:sp>
    </p:spTree>
    <p:extLst>
      <p:ext uri="{BB962C8B-B14F-4D97-AF65-F5344CB8AC3E}">
        <p14:creationId xmlns:p14="http://schemas.microsoft.com/office/powerpoint/2010/main" val="581775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47247"/>
            <a:ext cx="8229600" cy="668866"/>
          </a:xfrm>
        </p:spPr>
        <p:txBody>
          <a:bodyPr/>
          <a:lstStyle/>
          <a:p>
            <a:pPr>
              <a:lnSpc>
                <a:spcPct val="100000"/>
              </a:lnSpc>
            </a:pPr>
            <a:r>
              <a:rPr lang="en-US" b="1" dirty="0" smtClean="0"/>
              <a:t>Case 2</a:t>
            </a:r>
            <a:r>
              <a:rPr lang="en-US" b="1" dirty="0" smtClean="0"/>
              <a:t>: </a:t>
            </a:r>
            <a:r>
              <a:rPr lang="en-US" b="1" dirty="0" smtClean="0"/>
              <a:t>Generating a heatmap after removing outliers using Pig UDF</a:t>
            </a:r>
            <a:endParaRPr lang="en-US" b="1" dirty="0"/>
          </a:p>
        </p:txBody>
      </p:sp>
      <p:sp>
        <p:nvSpPr>
          <p:cNvPr id="3" name="Content Placeholder 2"/>
          <p:cNvSpPr>
            <a:spLocks noGrp="1"/>
          </p:cNvSpPr>
          <p:nvPr>
            <p:ph idx="1"/>
          </p:nvPr>
        </p:nvSpPr>
        <p:spPr>
          <a:xfrm>
            <a:off x="292100" y="2217616"/>
            <a:ext cx="8686800" cy="4804833"/>
          </a:xfrm>
        </p:spPr>
        <p:txBody>
          <a:bodyPr>
            <a:normAutofit/>
          </a:bodyPr>
          <a:lstStyle/>
          <a:p>
            <a:r>
              <a:rPr lang="en-US" dirty="0" smtClean="0"/>
              <a:t>Objective: </a:t>
            </a:r>
          </a:p>
          <a:p>
            <a:pPr lvl="1"/>
            <a:r>
              <a:rPr lang="en-US" dirty="0" smtClean="0"/>
              <a:t>Make a </a:t>
            </a:r>
            <a:r>
              <a:rPr lang="en-US" dirty="0" err="1" smtClean="0"/>
              <a:t>heatmap</a:t>
            </a:r>
            <a:r>
              <a:rPr lang="en-US" dirty="0" smtClean="0"/>
              <a:t> image file (</a:t>
            </a:r>
            <a:r>
              <a:rPr lang="en-US" dirty="0" err="1" smtClean="0"/>
              <a:t>Ascii</a:t>
            </a:r>
            <a:r>
              <a:rPr lang="en-US" dirty="0" smtClean="0"/>
              <a:t> format) after removing outliers per each cell.</a:t>
            </a:r>
          </a:p>
          <a:p>
            <a:pPr lvl="1"/>
            <a:r>
              <a:rPr lang="en-US" dirty="0" smtClean="0"/>
              <a:t>Compare the result with </a:t>
            </a:r>
            <a:r>
              <a:rPr lang="en-US" dirty="0" smtClean="0"/>
              <a:t>the one from the previous exercise</a:t>
            </a:r>
            <a:r>
              <a:rPr lang="en-US" dirty="0" smtClean="0"/>
              <a:t>.</a:t>
            </a:r>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13</a:t>
            </a:fld>
            <a:endParaRPr lang="en-US" sz="1000" b="0" dirty="0" smtClean="0">
              <a:latin typeface="Tahoma" charset="0"/>
            </a:endParaRPr>
          </a:p>
        </p:txBody>
      </p:sp>
      <p:pic>
        <p:nvPicPr>
          <p:cNvPr id="12" name="Picture 11" descr="heatmap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55" y="3518878"/>
            <a:ext cx="3692083" cy="2655276"/>
          </a:xfrm>
          <a:prstGeom prst="rect">
            <a:avLst/>
          </a:prstGeom>
        </p:spPr>
      </p:pic>
      <p:pic>
        <p:nvPicPr>
          <p:cNvPr id="13" name="Picture 12" descr="heatmap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1437" y="3518878"/>
            <a:ext cx="3969120" cy="2655276"/>
          </a:xfrm>
          <a:prstGeom prst="rect">
            <a:avLst/>
          </a:prstGeom>
        </p:spPr>
      </p:pic>
      <p:pic>
        <p:nvPicPr>
          <p:cNvPr id="7" name="Picture 47" descr="C:\진영\프로젝트\PNG모으기\화살0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8761" y="4447610"/>
            <a:ext cx="2873138" cy="1079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2047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Pig User Defined Functions (UDFs)</a:t>
            </a:r>
            <a:endParaRPr lang="en-US" b="1" dirty="0"/>
          </a:p>
        </p:txBody>
      </p:sp>
      <p:sp>
        <p:nvSpPr>
          <p:cNvPr id="3" name="Content Placeholder 2"/>
          <p:cNvSpPr>
            <a:spLocks noGrp="1"/>
          </p:cNvSpPr>
          <p:nvPr>
            <p:ph idx="1"/>
          </p:nvPr>
        </p:nvSpPr>
        <p:spPr>
          <a:xfrm>
            <a:off x="292100" y="1777999"/>
            <a:ext cx="8686800" cy="4804833"/>
          </a:xfrm>
        </p:spPr>
        <p:txBody>
          <a:bodyPr>
            <a:normAutofit lnSpcReduction="10000"/>
          </a:bodyPr>
          <a:lstStyle/>
          <a:p>
            <a:r>
              <a:rPr lang="en-US" dirty="0">
                <a:latin typeface="Franklin Gothic Book" charset="0"/>
              </a:rPr>
              <a:t>Alternatives to </a:t>
            </a:r>
            <a:r>
              <a:rPr lang="en-US" dirty="0" err="1">
                <a:latin typeface="Franklin Gothic Book" charset="0"/>
              </a:rPr>
              <a:t>Hadoop</a:t>
            </a:r>
            <a:r>
              <a:rPr lang="en-US" dirty="0">
                <a:latin typeface="Franklin Gothic Book" charset="0"/>
              </a:rPr>
              <a:t> streaming for running Python on a cluster</a:t>
            </a:r>
          </a:p>
          <a:p>
            <a:pPr lvl="1"/>
            <a:r>
              <a:rPr lang="en-US" sz="2000" dirty="0" smtClean="0">
                <a:latin typeface="Franklin Gothic Book" charset="0"/>
              </a:rPr>
              <a:t>Pig </a:t>
            </a:r>
            <a:r>
              <a:rPr lang="en-US" sz="2000" dirty="0">
                <a:latin typeface="Franklin Gothic Book" charset="0"/>
              </a:rPr>
              <a:t>User Defined Functions (UDFs): Invoking Python code from within a Pig script</a:t>
            </a:r>
          </a:p>
          <a:p>
            <a:pPr lvl="1"/>
            <a:r>
              <a:rPr lang="en-US" sz="2000" dirty="0">
                <a:latin typeface="Franklin Gothic Book" charset="0"/>
              </a:rPr>
              <a:t>Pig Streaming: Using the Pig STREAM command</a:t>
            </a:r>
          </a:p>
          <a:p>
            <a:r>
              <a:rPr lang="en-US" dirty="0"/>
              <a:t>C</a:t>
            </a:r>
            <a:r>
              <a:rPr lang="en-US" dirty="0" smtClean="0"/>
              <a:t>ombine Pig’s operators </a:t>
            </a:r>
            <a:r>
              <a:rPr lang="en-US" dirty="0"/>
              <a:t>with their own or others’ code via UDFs</a:t>
            </a:r>
            <a:endParaRPr lang="en-US" dirty="0" smtClean="0">
              <a:latin typeface="Franklin Gothic Book" charset="0"/>
            </a:endParaRPr>
          </a:p>
          <a:p>
            <a:r>
              <a:rPr lang="en-US" dirty="0" smtClean="0">
                <a:latin typeface="Franklin Gothic Book" charset="0"/>
              </a:rPr>
              <a:t>Pig </a:t>
            </a:r>
            <a:r>
              <a:rPr lang="en-US" dirty="0">
                <a:latin typeface="Franklin Gothic Book" charset="0"/>
              </a:rPr>
              <a:t>provides extensive support for user defined functions (UDFs) as a way to specify custom </a:t>
            </a:r>
            <a:r>
              <a:rPr lang="en-US" dirty="0" smtClean="0">
                <a:latin typeface="Franklin Gothic Book" charset="0"/>
              </a:rPr>
              <a:t>processing</a:t>
            </a:r>
          </a:p>
          <a:p>
            <a:pPr lvl="1"/>
            <a:r>
              <a:rPr lang="en-US" sz="2000" dirty="0">
                <a:latin typeface="Franklin Gothic Book" charset="0"/>
              </a:rPr>
              <a:t>Java</a:t>
            </a:r>
          </a:p>
          <a:p>
            <a:pPr lvl="1"/>
            <a:r>
              <a:rPr lang="en-US" sz="2000" dirty="0" err="1">
                <a:latin typeface="Franklin Gothic Book" charset="0"/>
              </a:rPr>
              <a:t>Jython</a:t>
            </a:r>
            <a:r>
              <a:rPr lang="en-US" sz="2000" dirty="0">
                <a:latin typeface="Franklin Gothic Book" charset="0"/>
              </a:rPr>
              <a:t>: a Python implementation that runs on a JVM</a:t>
            </a:r>
          </a:p>
          <a:p>
            <a:pPr lvl="1"/>
            <a:r>
              <a:rPr lang="en-US" sz="2000" dirty="0">
                <a:latin typeface="Franklin Gothic Book" charset="0"/>
              </a:rPr>
              <a:t>Python (Python UDFs do not work on </a:t>
            </a:r>
            <a:r>
              <a:rPr lang="en-US" sz="2000" dirty="0" err="1">
                <a:latin typeface="Franklin Gothic Book" charset="0"/>
              </a:rPr>
              <a:t>Hadoop</a:t>
            </a:r>
            <a:r>
              <a:rPr lang="en-US" sz="2000" dirty="0">
                <a:latin typeface="Franklin Gothic Book" charset="0"/>
              </a:rPr>
              <a:t> 2.x)</a:t>
            </a:r>
          </a:p>
          <a:p>
            <a:pPr lvl="1"/>
            <a:r>
              <a:rPr lang="en-US" sz="2000" dirty="0" err="1">
                <a:latin typeface="Franklin Gothic Book" charset="0"/>
              </a:rPr>
              <a:t>Javascript</a:t>
            </a:r>
            <a:r>
              <a:rPr lang="en-US" sz="2000" dirty="0">
                <a:latin typeface="Franklin Gothic Book" charset="0"/>
              </a:rPr>
              <a:t>, Ruby and Groovy (experimental)</a:t>
            </a:r>
          </a:p>
          <a:p>
            <a:pPr marL="0" indent="0">
              <a:buNone/>
            </a:pPr>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14</a:t>
            </a:fld>
            <a:endParaRPr lang="en-US" sz="1000" b="0" dirty="0" smtClean="0">
              <a:latin typeface="Tahoma" charset="0"/>
            </a:endParaRPr>
          </a:p>
        </p:txBody>
      </p:sp>
    </p:spTree>
    <p:extLst>
      <p:ext uri="{BB962C8B-B14F-4D97-AF65-F5344CB8AC3E}">
        <p14:creationId xmlns:p14="http://schemas.microsoft.com/office/powerpoint/2010/main" val="23773802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Writing </a:t>
            </a:r>
            <a:r>
              <a:rPr lang="en-US" b="1" dirty="0"/>
              <a:t>a Pig UDF in Python</a:t>
            </a:r>
          </a:p>
        </p:txBody>
      </p:sp>
      <p:sp>
        <p:nvSpPr>
          <p:cNvPr id="3" name="Content Placeholder 2"/>
          <p:cNvSpPr>
            <a:spLocks noGrp="1"/>
          </p:cNvSpPr>
          <p:nvPr>
            <p:ph idx="1"/>
          </p:nvPr>
        </p:nvSpPr>
        <p:spPr>
          <a:xfrm>
            <a:off x="292100" y="1592388"/>
            <a:ext cx="8686800" cy="4804833"/>
          </a:xfrm>
        </p:spPr>
        <p:txBody>
          <a:bodyPr>
            <a:normAutofit/>
          </a:bodyPr>
          <a:lstStyle/>
          <a:p>
            <a:r>
              <a:rPr lang="en-US" dirty="0">
                <a:latin typeface="Franklin Gothic Book" charset="0"/>
              </a:rPr>
              <a:t>A UDF written in Python can be any Python function.</a:t>
            </a:r>
          </a:p>
          <a:p>
            <a:r>
              <a:rPr lang="en-US" dirty="0">
                <a:latin typeface="Franklin Gothic Book" charset="0"/>
              </a:rPr>
              <a:t>Annotate the function using @</a:t>
            </a:r>
            <a:r>
              <a:rPr lang="en-US" dirty="0" err="1">
                <a:latin typeface="Franklin Gothic Book" charset="0"/>
              </a:rPr>
              <a:t>outputSchema</a:t>
            </a:r>
            <a:r>
              <a:rPr lang="en-US" dirty="0">
                <a:latin typeface="Franklin Gothic Book" charset="0"/>
              </a:rPr>
              <a:t> so Pig can determine what the data type of the return value is.</a:t>
            </a:r>
          </a:p>
          <a:p>
            <a:endParaRPr lang="en-US" sz="2000" dirty="0">
              <a:latin typeface="Franklin Gothic Book" charset="0"/>
            </a:endParaRPr>
          </a:p>
          <a:p>
            <a:pPr marL="0" indent="0">
              <a:buNone/>
            </a:pPr>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15</a:t>
            </a:fld>
            <a:endParaRPr lang="en-US" sz="1000" b="0" dirty="0" smtClean="0">
              <a:latin typeface="Tahoma" charset="0"/>
            </a:endParaRPr>
          </a:p>
        </p:txBody>
      </p:sp>
      <p:pic>
        <p:nvPicPr>
          <p:cNvPr id="5" name="Picture 4" descr="pyth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9888" y="2669564"/>
            <a:ext cx="5895975" cy="4545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90943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Invoking a UDF</a:t>
            </a:r>
            <a:endParaRPr lang="en-US" b="1" dirty="0"/>
          </a:p>
        </p:txBody>
      </p:sp>
      <p:sp>
        <p:nvSpPr>
          <p:cNvPr id="3" name="Content Placeholder 2"/>
          <p:cNvSpPr>
            <a:spLocks noGrp="1"/>
          </p:cNvSpPr>
          <p:nvPr>
            <p:ph idx="1"/>
          </p:nvPr>
        </p:nvSpPr>
        <p:spPr>
          <a:xfrm>
            <a:off x="292100" y="1660771"/>
            <a:ext cx="8686800" cy="4804833"/>
          </a:xfrm>
        </p:spPr>
        <p:txBody>
          <a:bodyPr>
            <a:normAutofit/>
          </a:bodyPr>
          <a:lstStyle/>
          <a:p>
            <a:r>
              <a:rPr lang="en-US" dirty="0">
                <a:latin typeface="Franklin Gothic Book" charset="0"/>
              </a:rPr>
              <a:t>Before invoking a Python UDF, we need to register the text file that contains the function definition.</a:t>
            </a:r>
          </a:p>
          <a:p>
            <a:pPr lvl="1"/>
            <a:r>
              <a:rPr lang="en-US" sz="2000" b="1" dirty="0">
                <a:latin typeface="Franklin Gothic Book" charset="0"/>
              </a:rPr>
              <a:t>register '</a:t>
            </a:r>
            <a:r>
              <a:rPr lang="en-US" sz="2000" b="1" dirty="0" err="1">
                <a:latin typeface="Franklin Gothic Book" charset="0"/>
              </a:rPr>
              <a:t>udfs.py</a:t>
            </a:r>
            <a:r>
              <a:rPr lang="en-US" sz="2000" b="1" dirty="0">
                <a:latin typeface="Franklin Gothic Book" charset="0"/>
              </a:rPr>
              <a:t>' using </a:t>
            </a:r>
            <a:r>
              <a:rPr lang="en-US" sz="2000" b="1" dirty="0" err="1">
                <a:latin typeface="Franklin Gothic Book" charset="0"/>
              </a:rPr>
              <a:t>jython</a:t>
            </a:r>
            <a:r>
              <a:rPr lang="en-US" sz="2000" b="1" dirty="0">
                <a:latin typeface="Franklin Gothic Book" charset="0"/>
              </a:rPr>
              <a:t> as </a:t>
            </a:r>
            <a:r>
              <a:rPr lang="en-US" sz="2000" b="1" dirty="0" err="1">
                <a:latin typeface="Franklin Gothic Book" charset="0"/>
              </a:rPr>
              <a:t>udfs</a:t>
            </a:r>
            <a:r>
              <a:rPr lang="en-US" sz="2000" b="1" dirty="0">
                <a:latin typeface="Franklin Gothic Book" charset="0"/>
              </a:rPr>
              <a:t>;</a:t>
            </a:r>
          </a:p>
          <a:p>
            <a:pPr lvl="1"/>
            <a:r>
              <a:rPr lang="en-US" sz="2000" b="1" dirty="0">
                <a:latin typeface="Franklin Gothic Book" charset="0"/>
              </a:rPr>
              <a:t>A = LOAD ‘work’ AS (</a:t>
            </a:r>
            <a:r>
              <a:rPr lang="en-US" sz="2000" b="1" dirty="0" err="1">
                <a:latin typeface="Franklin Gothic Book" charset="0"/>
              </a:rPr>
              <a:t>department:chararray,</a:t>
            </a:r>
            <a:r>
              <a:rPr lang="en-US" sz="2000" b="1" dirty="0" err="1" smtClean="0">
                <a:latin typeface="Franklin Gothic Book" charset="0"/>
              </a:rPr>
              <a:t>name:chararray,salary:double</a:t>
            </a:r>
            <a:r>
              <a:rPr lang="en-US" sz="2000" b="1" dirty="0">
                <a:latin typeface="Franklin Gothic Book" charset="0"/>
              </a:rPr>
              <a:t>);</a:t>
            </a:r>
          </a:p>
          <a:p>
            <a:pPr lvl="1"/>
            <a:r>
              <a:rPr lang="en-US" sz="2000" b="1" dirty="0">
                <a:latin typeface="Franklin Gothic Book" charset="0"/>
              </a:rPr>
              <a:t>B =  GROUP A BY department;</a:t>
            </a:r>
          </a:p>
          <a:p>
            <a:pPr lvl="1"/>
            <a:r>
              <a:rPr lang="en-US" sz="2000" b="1" dirty="0">
                <a:latin typeface="Franklin Gothic Book" charset="0"/>
              </a:rPr>
              <a:t>C = FOREACH B GENERATE group, </a:t>
            </a:r>
            <a:r>
              <a:rPr lang="en-US" sz="2000" b="1" dirty="0" err="1" smtClean="0">
                <a:latin typeface="Franklin Gothic Book" charset="0"/>
              </a:rPr>
              <a:t>udfs.getAverage</a:t>
            </a:r>
            <a:r>
              <a:rPr lang="en-US" sz="2000" b="1" dirty="0" smtClean="0">
                <a:latin typeface="Franklin Gothic Book" charset="0"/>
              </a:rPr>
              <a:t>(</a:t>
            </a:r>
            <a:r>
              <a:rPr lang="en-US" sz="2000" b="1" dirty="0" err="1">
                <a:latin typeface="Franklin Gothic Book" charset="0"/>
              </a:rPr>
              <a:t>A</a:t>
            </a:r>
            <a:r>
              <a:rPr lang="en-US" sz="2000" b="1" dirty="0" err="1" smtClean="0">
                <a:latin typeface="Franklin Gothic Book" charset="0"/>
              </a:rPr>
              <a:t>.Value</a:t>
            </a:r>
            <a:r>
              <a:rPr lang="en-US" sz="2000" b="1" dirty="0">
                <a:latin typeface="Franklin Gothic Book" charset="0"/>
              </a:rPr>
              <a:t>) ;</a:t>
            </a:r>
          </a:p>
          <a:p>
            <a:pPr lvl="1"/>
            <a:endParaRPr lang="en-US" sz="2000" dirty="0">
              <a:latin typeface="Franklin Gothic Book" charset="0"/>
            </a:endParaRPr>
          </a:p>
          <a:p>
            <a:r>
              <a:rPr lang="en-US" dirty="0">
                <a:latin typeface="Franklin Gothic Book" charset="0"/>
              </a:rPr>
              <a:t>By incorporating the UDF in the Pig script, we can take advantage of Pig’s ability to manipulate and group our big data, while also taking advantage of Python’s powerful but simple processing and logic</a:t>
            </a:r>
            <a:r>
              <a:rPr lang="en-US" dirty="0" smtClean="0">
                <a:latin typeface="Franklin Gothic Book" charset="0"/>
              </a:rPr>
              <a:t>.</a:t>
            </a:r>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16</a:t>
            </a:fld>
            <a:endParaRPr lang="en-US" sz="1000" b="0" dirty="0" smtClean="0">
              <a:latin typeface="Tahoma" charset="0"/>
            </a:endParaRPr>
          </a:p>
        </p:txBody>
      </p:sp>
    </p:spTree>
    <p:extLst>
      <p:ext uri="{BB962C8B-B14F-4D97-AF65-F5344CB8AC3E}">
        <p14:creationId xmlns:p14="http://schemas.microsoft.com/office/powerpoint/2010/main" val="6664326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Invoking a UDF</a:t>
            </a:r>
            <a:endParaRPr lang="en-US" b="1" dirty="0"/>
          </a:p>
        </p:txBody>
      </p:sp>
      <p:sp>
        <p:nvSpPr>
          <p:cNvPr id="3" name="Content Placeholder 2"/>
          <p:cNvSpPr>
            <a:spLocks noGrp="1"/>
          </p:cNvSpPr>
          <p:nvPr>
            <p:ph idx="1"/>
          </p:nvPr>
        </p:nvSpPr>
        <p:spPr>
          <a:xfrm>
            <a:off x="292100" y="1660771"/>
            <a:ext cx="8686800" cy="4804833"/>
          </a:xfrm>
        </p:spPr>
        <p:txBody>
          <a:bodyPr>
            <a:normAutofit/>
          </a:bodyPr>
          <a:lstStyle/>
          <a:p>
            <a:r>
              <a:rPr lang="en-US" dirty="0" smtClean="0">
                <a:latin typeface="Franklin Gothic Book" charset="0"/>
              </a:rPr>
              <a:t>Work on the directory where you have the scripts ready</a:t>
            </a:r>
          </a:p>
          <a:p>
            <a:pPr lvl="1"/>
            <a:r>
              <a:rPr lang="en-US" dirty="0" smtClean="0">
                <a:latin typeface="Franklin Gothic Book" charset="0"/>
              </a:rPr>
              <a:t>cd ~/lecture7/demo2</a:t>
            </a:r>
          </a:p>
          <a:p>
            <a:r>
              <a:rPr lang="en-US" dirty="0" smtClean="0">
                <a:latin typeface="Franklin Gothic Book" charset="0"/>
              </a:rPr>
              <a:t>Run the pig script and see the results</a:t>
            </a:r>
          </a:p>
          <a:p>
            <a:pPr lvl="1"/>
            <a:r>
              <a:rPr lang="en-US" dirty="0" smtClean="0">
                <a:latin typeface="Franklin Gothic Book" charset="0"/>
              </a:rPr>
              <a:t>What are the </a:t>
            </a:r>
            <a:r>
              <a:rPr lang="en-US" dirty="0" err="1" smtClean="0">
                <a:latin typeface="Franklin Gothic Book" charset="0"/>
              </a:rPr>
              <a:t>precedures</a:t>
            </a:r>
            <a:r>
              <a:rPr lang="en-US" dirty="0" smtClean="0">
                <a:latin typeface="Franklin Gothic Book" charset="0"/>
              </a:rPr>
              <a:t>?</a:t>
            </a:r>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17</a:t>
            </a:fld>
            <a:endParaRPr lang="en-US" sz="1000" b="0" dirty="0" smtClean="0">
              <a:latin typeface="Tahoma" charset="0"/>
            </a:endParaRPr>
          </a:p>
        </p:txBody>
      </p:sp>
    </p:spTree>
    <p:extLst>
      <p:ext uri="{BB962C8B-B14F-4D97-AF65-F5344CB8AC3E}">
        <p14:creationId xmlns:p14="http://schemas.microsoft.com/office/powerpoint/2010/main" val="35200410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42627"/>
            <a:ext cx="8229600" cy="668866"/>
          </a:xfrm>
        </p:spPr>
        <p:txBody>
          <a:bodyPr/>
          <a:lstStyle/>
          <a:p>
            <a:r>
              <a:rPr lang="en-US" b="1" dirty="0" smtClean="0"/>
              <a:t>Case 3</a:t>
            </a:r>
            <a:r>
              <a:rPr lang="en-US" b="1" dirty="0" smtClean="0"/>
              <a:t>: Implementing K-Means clustering on Hadoop for 311 Data</a:t>
            </a:r>
            <a:endParaRPr lang="en-US" b="1" dirty="0"/>
          </a:p>
        </p:txBody>
      </p:sp>
      <p:sp>
        <p:nvSpPr>
          <p:cNvPr id="3" name="Content Placeholder 2"/>
          <p:cNvSpPr>
            <a:spLocks noGrp="1"/>
          </p:cNvSpPr>
          <p:nvPr>
            <p:ph idx="1"/>
          </p:nvPr>
        </p:nvSpPr>
        <p:spPr>
          <a:xfrm>
            <a:off x="292100" y="2285999"/>
            <a:ext cx="8686800" cy="4804833"/>
          </a:xfrm>
        </p:spPr>
        <p:txBody>
          <a:bodyPr>
            <a:normAutofit/>
          </a:bodyPr>
          <a:lstStyle/>
          <a:p>
            <a:r>
              <a:rPr lang="en-US" dirty="0" smtClean="0"/>
              <a:t>Objective: </a:t>
            </a:r>
          </a:p>
          <a:p>
            <a:pPr lvl="1"/>
            <a:r>
              <a:rPr lang="en-US" dirty="0" smtClean="0"/>
              <a:t>Run a Pig script that streams data through a Python script.</a:t>
            </a:r>
          </a:p>
          <a:p>
            <a:pPr lvl="1"/>
            <a:r>
              <a:rPr lang="en-US" dirty="0" smtClean="0"/>
              <a:t>Use </a:t>
            </a:r>
            <a:r>
              <a:rPr lang="en-US" dirty="0" err="1" smtClean="0"/>
              <a:t>Scikit</a:t>
            </a:r>
            <a:r>
              <a:rPr lang="en-US" dirty="0" smtClean="0"/>
              <a:t>-Learn to generate a K-Means clustering for 311 Data.</a:t>
            </a:r>
          </a:p>
          <a:p>
            <a:pPr lvl="1"/>
            <a:endParaRPr lang="en-US" dirty="0"/>
          </a:p>
          <a:p>
            <a:r>
              <a:rPr lang="en-US" dirty="0" smtClean="0"/>
              <a:t>Before you begin:</a:t>
            </a:r>
          </a:p>
          <a:p>
            <a:pPr lvl="1"/>
            <a:r>
              <a:rPr lang="en-US" dirty="0" smtClean="0"/>
              <a:t>You need to load module anaconda, which contains the k-mean clustering library </a:t>
            </a:r>
            <a:r>
              <a:rPr lang="en-US" dirty="0" smtClean="0"/>
              <a:t>you need</a:t>
            </a:r>
          </a:p>
          <a:p>
            <a:pPr lvl="2"/>
            <a:r>
              <a:rPr lang="en-US" dirty="0" smtClean="0"/>
              <a:t>module load ?</a:t>
            </a:r>
          </a:p>
          <a:p>
            <a:pPr lvl="1"/>
            <a:r>
              <a:rPr lang="en-US" dirty="0"/>
              <a:t>Work </a:t>
            </a:r>
            <a:r>
              <a:rPr lang="en-US" dirty="0" smtClean="0"/>
              <a:t>on the directory where you have the scripts</a:t>
            </a:r>
          </a:p>
          <a:p>
            <a:pPr lvl="2"/>
            <a:r>
              <a:rPr lang="en-US" dirty="0" smtClean="0"/>
              <a:t>cd ~/lecture7/demo3</a:t>
            </a:r>
            <a:endParaRPr lang="en-US" dirty="0"/>
          </a:p>
          <a:p>
            <a:pPr lvl="2"/>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18</a:t>
            </a:fld>
            <a:endParaRPr lang="en-US" sz="1000" b="0" dirty="0" smtClean="0">
              <a:latin typeface="Tahoma" charset="0"/>
            </a:endParaRPr>
          </a:p>
        </p:txBody>
      </p:sp>
    </p:spTree>
    <p:extLst>
      <p:ext uri="{BB962C8B-B14F-4D97-AF65-F5344CB8AC3E}">
        <p14:creationId xmlns:p14="http://schemas.microsoft.com/office/powerpoint/2010/main" val="13779579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Pig STREAM Command</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pPr>
              <a:defRPr/>
            </a:pPr>
            <a:r>
              <a:rPr lang="en-US" dirty="0">
                <a:latin typeface="Franklin Gothic Book" charset="0"/>
              </a:rPr>
              <a:t>The Pig STREAM command sends data to an external script or program. The syntax looks like:</a:t>
            </a:r>
          </a:p>
          <a:p>
            <a:pPr lvl="1">
              <a:defRPr/>
            </a:pPr>
            <a:r>
              <a:rPr lang="en-US" sz="2000" dirty="0">
                <a:latin typeface="Franklin Gothic Book" charset="0"/>
              </a:rPr>
              <a:t>alias = STREAM alias [, alias …] THROUGH {`command` | </a:t>
            </a:r>
            <a:r>
              <a:rPr lang="en-US" sz="2000" dirty="0" err="1">
                <a:latin typeface="Franklin Gothic Book" charset="0"/>
              </a:rPr>
              <a:t>cmd_alias</a:t>
            </a:r>
            <a:r>
              <a:rPr lang="de-DE" sz="2000" dirty="0">
                <a:latin typeface="Franklin Gothic Book" charset="0"/>
              </a:rPr>
              <a:t>} [AS </a:t>
            </a:r>
            <a:r>
              <a:rPr lang="de-DE" sz="2000" dirty="0" err="1">
                <a:latin typeface="Franklin Gothic Book" charset="0"/>
              </a:rPr>
              <a:t>schema</a:t>
            </a:r>
            <a:r>
              <a:rPr lang="de-DE" sz="2000" dirty="0">
                <a:latin typeface="Franklin Gothic Book" charset="0"/>
              </a:rPr>
              <a:t>] ;</a:t>
            </a:r>
            <a:endParaRPr lang="en-US" sz="2000" dirty="0">
              <a:latin typeface="Franklin Gothic Book" charset="0"/>
            </a:endParaRPr>
          </a:p>
          <a:p>
            <a:pPr lvl="1">
              <a:defRPr/>
            </a:pPr>
            <a:r>
              <a:rPr lang="en-US" sz="2000" dirty="0">
                <a:latin typeface="Franklin Gothic Book" charset="0"/>
              </a:rPr>
              <a:t>E.g., x = LOAD </a:t>
            </a:r>
            <a:r>
              <a:rPr lang="en-US" sz="2000" dirty="0" smtClean="0">
                <a:latin typeface="Franklin Gothic Book" charset="0"/>
              </a:rPr>
              <a:t>’311_data'</a:t>
            </a:r>
            <a:r>
              <a:rPr lang="en-US" sz="2000" dirty="0">
                <a:latin typeface="Franklin Gothic Book" charset="0"/>
              </a:rPr>
              <a:t>;</a:t>
            </a:r>
          </a:p>
          <a:p>
            <a:pPr marL="457200" lvl="1" indent="0">
              <a:buFont typeface="Courier New" charset="0"/>
              <a:buNone/>
              <a:defRPr/>
            </a:pPr>
            <a:r>
              <a:rPr lang="en-US" sz="2000" dirty="0">
                <a:latin typeface="Franklin Gothic Book" charset="0"/>
              </a:rPr>
              <a:t>            result = STREAM x THROUGH </a:t>
            </a:r>
            <a:r>
              <a:rPr lang="en-US" sz="2000" dirty="0" smtClean="0">
                <a:latin typeface="Franklin Gothic Book" charset="0"/>
              </a:rPr>
              <a:t>`</a:t>
            </a:r>
            <a:r>
              <a:rPr lang="en-US" sz="2000" dirty="0" err="1" smtClean="0"/>
              <a:t>kmeans</a:t>
            </a:r>
            <a:r>
              <a:rPr lang="en-US" sz="2000" dirty="0" smtClean="0">
                <a:latin typeface="Franklin Gothic Book" charset="0"/>
              </a:rPr>
              <a:t>`</a:t>
            </a:r>
            <a:r>
              <a:rPr lang="en-US" sz="2000" dirty="0">
                <a:latin typeface="Franklin Gothic Book" charset="0"/>
              </a:rPr>
              <a:t>; </a:t>
            </a:r>
            <a:endParaRPr lang="en-US" dirty="0">
              <a:latin typeface="Franklin Gothic Book" charset="0"/>
            </a:endParaRPr>
          </a:p>
          <a:p>
            <a:endParaRPr lang="en-US" dirty="0">
              <a:latin typeface="Franklin Gothic Book" charset="0"/>
            </a:endParaRPr>
          </a:p>
          <a:p>
            <a:r>
              <a:rPr lang="en-US" dirty="0" smtClean="0"/>
              <a:t>Defining a streaming alias</a:t>
            </a:r>
          </a:p>
          <a:p>
            <a:pPr lvl="1"/>
            <a:r>
              <a:rPr lang="en-US" dirty="0"/>
              <a:t> </a:t>
            </a:r>
            <a:r>
              <a:rPr lang="en-US" dirty="0" smtClean="0"/>
              <a:t>Use the DEFINE command to assign an alias to a streaming command. </a:t>
            </a:r>
          </a:p>
          <a:p>
            <a:pPr lvl="1"/>
            <a:r>
              <a:rPr lang="en-US" b="1" dirty="0" smtClean="0"/>
              <a:t>DEFINE </a:t>
            </a:r>
            <a:r>
              <a:rPr lang="en-US" b="1" dirty="0" err="1" smtClean="0"/>
              <a:t>kmeans</a:t>
            </a:r>
            <a:r>
              <a:rPr lang="en-US" b="1" dirty="0" smtClean="0"/>
              <a:t> </a:t>
            </a:r>
            <a:r>
              <a:rPr lang="en-US" b="1" dirty="0"/>
              <a:t>`</a:t>
            </a:r>
            <a:r>
              <a:rPr lang="en-US" b="1" dirty="0" smtClean="0"/>
              <a:t>kmeans311.py` SHIP (‘kmeans311.py’)</a:t>
            </a:r>
          </a:p>
          <a:p>
            <a:pPr lvl="1"/>
            <a:r>
              <a:rPr lang="en-US" dirty="0"/>
              <a:t>S</a:t>
            </a:r>
            <a:r>
              <a:rPr lang="en-US" dirty="0" smtClean="0"/>
              <a:t>pecify files that are needed on the worker nodes when using Pig streaming.</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19</a:t>
            </a:fld>
            <a:endParaRPr lang="en-US" sz="1000" b="0" dirty="0" smtClean="0">
              <a:latin typeface="Tahoma" charset="0"/>
            </a:endParaRPr>
          </a:p>
        </p:txBody>
      </p:sp>
    </p:spTree>
    <p:extLst>
      <p:ext uri="{BB962C8B-B14F-4D97-AF65-F5344CB8AC3E}">
        <p14:creationId xmlns:p14="http://schemas.microsoft.com/office/powerpoint/2010/main" val="22035714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42627"/>
            <a:ext cx="8229600" cy="668866"/>
          </a:xfrm>
        </p:spPr>
        <p:txBody>
          <a:bodyPr/>
          <a:lstStyle/>
          <a:p>
            <a:r>
              <a:rPr lang="en-US" b="1" dirty="0" smtClean="0"/>
              <a:t>Exploring radiation </a:t>
            </a:r>
            <a:r>
              <a:rPr lang="en-US" b="1" dirty="0" smtClean="0"/>
              <a:t>data into HDFS</a:t>
            </a:r>
            <a:endParaRPr lang="en-US" b="1" dirty="0"/>
          </a:p>
        </p:txBody>
      </p:sp>
      <p:sp>
        <p:nvSpPr>
          <p:cNvPr id="3" name="Content Placeholder 2"/>
          <p:cNvSpPr>
            <a:spLocks noGrp="1"/>
          </p:cNvSpPr>
          <p:nvPr>
            <p:ph idx="1"/>
          </p:nvPr>
        </p:nvSpPr>
        <p:spPr>
          <a:xfrm>
            <a:off x="292100" y="2285999"/>
            <a:ext cx="8686800" cy="4804833"/>
          </a:xfrm>
        </p:spPr>
        <p:txBody>
          <a:bodyPr>
            <a:normAutofit/>
          </a:bodyPr>
          <a:lstStyle/>
          <a:p>
            <a:pPr marL="457200" lvl="1" indent="0">
              <a:buNone/>
            </a:pPr>
            <a:endParaRPr lang="en-US" dirty="0"/>
          </a:p>
          <a:p>
            <a:r>
              <a:rPr lang="en-US" dirty="0" smtClean="0"/>
              <a:t>Before you begin:</a:t>
            </a:r>
          </a:p>
          <a:p>
            <a:pPr lvl="1"/>
            <a:r>
              <a:rPr lang="en-US" dirty="0" smtClean="0"/>
              <a:t>The data for the lab is stored in /</a:t>
            </a:r>
            <a:r>
              <a:rPr lang="en-US" dirty="0" err="1" smtClean="0"/>
              <a:t>gpfs_scratch</a:t>
            </a:r>
            <a:r>
              <a:rPr lang="en-US" dirty="0" smtClean="0"/>
              <a:t>/geog479/lecture7</a:t>
            </a:r>
          </a:p>
          <a:p>
            <a:pPr lvl="1"/>
            <a:r>
              <a:rPr lang="en-US" dirty="0" smtClean="0"/>
              <a:t>Copy the data to your home directory:</a:t>
            </a:r>
            <a:endParaRPr lang="en-US" dirty="0"/>
          </a:p>
          <a:p>
            <a:pPr lvl="1"/>
            <a:r>
              <a:rPr lang="en-US" dirty="0" err="1" smtClean="0"/>
              <a:t>cp</a:t>
            </a:r>
            <a:r>
              <a:rPr lang="en-US" dirty="0" smtClean="0"/>
              <a:t> -r </a:t>
            </a:r>
            <a:r>
              <a:rPr lang="en-US" dirty="0"/>
              <a:t>/</a:t>
            </a:r>
            <a:r>
              <a:rPr lang="en-US" dirty="0" err="1" smtClean="0"/>
              <a:t>gpfs_scratch</a:t>
            </a:r>
            <a:r>
              <a:rPr lang="en-US" dirty="0" smtClean="0"/>
              <a:t>/geog479/lecture7 ~/</a:t>
            </a:r>
            <a:endParaRPr lang="en-US" dirty="0"/>
          </a:p>
          <a:p>
            <a:pPr lvl="1"/>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a:t>
            </a:fld>
            <a:endParaRPr lang="en-US" sz="1000" b="0" dirty="0" smtClean="0">
              <a:latin typeface="Tahoma" charset="0"/>
            </a:endParaRPr>
          </a:p>
        </p:txBody>
      </p:sp>
    </p:spTree>
    <p:extLst>
      <p:ext uri="{BB962C8B-B14F-4D97-AF65-F5344CB8AC3E}">
        <p14:creationId xmlns:p14="http://schemas.microsoft.com/office/powerpoint/2010/main" val="5499957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311 </a:t>
            </a:r>
            <a:r>
              <a:rPr lang="en-US" b="1" dirty="0" smtClean="0"/>
              <a:t>Dataset </a:t>
            </a:r>
            <a:endParaRPr lang="en-US" b="1"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20</a:t>
            </a:fld>
            <a:endParaRPr lang="en-US" sz="1000" b="0" dirty="0" smtClean="0">
              <a:latin typeface="Tahoma" charset="0"/>
            </a:endParaRPr>
          </a:p>
        </p:txBody>
      </p:sp>
      <p:sp>
        <p:nvSpPr>
          <p:cNvPr id="14" name="Content Placeholder 13"/>
          <p:cNvSpPr>
            <a:spLocks noGrp="1"/>
          </p:cNvSpPr>
          <p:nvPr>
            <p:ph idx="1"/>
          </p:nvPr>
        </p:nvSpPr>
        <p:spPr>
          <a:xfrm>
            <a:off x="548640" y="1600200"/>
            <a:ext cx="8229600" cy="4525963"/>
          </a:xfrm>
        </p:spPr>
        <p:txBody>
          <a:bodyPr/>
          <a:lstStyle/>
          <a:p>
            <a:r>
              <a:rPr lang="en-US" dirty="0" smtClean="0"/>
              <a:t>311 is for non-emergency services.</a:t>
            </a:r>
          </a:p>
          <a:p>
            <a:r>
              <a:rPr lang="en-US" dirty="0" smtClean="0"/>
              <a:t>Improved </a:t>
            </a:r>
            <a:r>
              <a:rPr lang="en-US" dirty="0"/>
              <a:t>customer </a:t>
            </a:r>
            <a:r>
              <a:rPr lang="en-US" dirty="0" smtClean="0"/>
              <a:t>service for city departments and governmental agencies</a:t>
            </a:r>
          </a:p>
          <a:p>
            <a:r>
              <a:rPr lang="en-US" dirty="0" smtClean="0"/>
              <a:t>Service requests:</a:t>
            </a:r>
          </a:p>
          <a:p>
            <a:pPr lvl="1"/>
            <a:r>
              <a:rPr lang="en-US" dirty="0" smtClean="0"/>
              <a:t>Graffiti Removal, Vacant and Abandoned Buildings, Pot Holes, etc.</a:t>
            </a:r>
          </a:p>
          <a:p>
            <a:r>
              <a:rPr lang="en-US" dirty="0">
                <a:latin typeface="Franklin Gothic Book" charset="0"/>
              </a:rPr>
              <a:t>ID, Date, Request service, Latitude, Longitude</a:t>
            </a:r>
          </a:p>
          <a:p>
            <a:endParaRPr lang="en-US" dirty="0"/>
          </a:p>
        </p:txBody>
      </p:sp>
      <p:sp>
        <p:nvSpPr>
          <p:cNvPr id="42" name="TextBox 41"/>
          <p:cNvSpPr txBox="1"/>
          <p:nvPr/>
        </p:nvSpPr>
        <p:spPr>
          <a:xfrm>
            <a:off x="219769" y="6453775"/>
            <a:ext cx="8686800" cy="276999"/>
          </a:xfrm>
          <a:prstGeom prst="rect">
            <a:avLst/>
          </a:prstGeom>
          <a:noFill/>
        </p:spPr>
        <p:txBody>
          <a:bodyPr wrap="square" rtlCol="0">
            <a:spAutoFit/>
          </a:bodyPr>
          <a:lstStyle/>
          <a:p>
            <a:r>
              <a:rPr lang="en-US" sz="1200" dirty="0" smtClean="0">
                <a:solidFill>
                  <a:srgbClr val="000000"/>
                </a:solidFill>
                <a:latin typeface="+mj-lt"/>
              </a:rPr>
              <a:t>311 City Services – </a:t>
            </a:r>
            <a:r>
              <a:rPr lang="en-US" sz="1200" dirty="0">
                <a:solidFill>
                  <a:srgbClr val="000000"/>
                </a:solidFill>
                <a:latin typeface="+mj-lt"/>
              </a:rPr>
              <a:t>http://</a:t>
            </a:r>
            <a:r>
              <a:rPr lang="en-US" sz="1200" dirty="0" err="1">
                <a:solidFill>
                  <a:srgbClr val="000000"/>
                </a:solidFill>
                <a:latin typeface="+mj-lt"/>
              </a:rPr>
              <a:t>www.cityofchicago.org</a:t>
            </a:r>
            <a:r>
              <a:rPr lang="en-US" sz="1200" dirty="0">
                <a:solidFill>
                  <a:srgbClr val="000000"/>
                </a:solidFill>
                <a:latin typeface="+mj-lt"/>
              </a:rPr>
              <a:t>/city/en/</a:t>
            </a:r>
            <a:r>
              <a:rPr lang="en-US" sz="1200" dirty="0" err="1">
                <a:solidFill>
                  <a:srgbClr val="000000"/>
                </a:solidFill>
                <a:latin typeface="+mj-lt"/>
              </a:rPr>
              <a:t>depts</a:t>
            </a:r>
            <a:r>
              <a:rPr lang="en-US" sz="1200" dirty="0">
                <a:solidFill>
                  <a:srgbClr val="000000"/>
                </a:solidFill>
                <a:latin typeface="+mj-lt"/>
              </a:rPr>
              <a:t>/311.html</a:t>
            </a:r>
          </a:p>
        </p:txBody>
      </p:sp>
      <p:graphicFrame>
        <p:nvGraphicFramePr>
          <p:cNvPr id="3" name="Object 2"/>
          <p:cNvGraphicFramePr>
            <a:graphicFrameLocks noChangeAspect="1"/>
          </p:cNvGraphicFramePr>
          <p:nvPr>
            <p:extLst/>
          </p:nvPr>
        </p:nvGraphicFramePr>
        <p:xfrm>
          <a:off x="1013068" y="4130310"/>
          <a:ext cx="5864469" cy="2202823"/>
        </p:xfrm>
        <a:graphic>
          <a:graphicData uri="http://schemas.openxmlformats.org/presentationml/2006/ole">
            <mc:AlternateContent xmlns:mc="http://schemas.openxmlformats.org/markup-compatibility/2006">
              <mc:Choice xmlns:v="urn:schemas-microsoft-com:vml" Requires="v">
                <p:oleObj spid="_x0000_s2109" name="Worksheet" r:id="rId4" imgW="5105400" imgH="1917700" progId="Excel.Sheet.12">
                  <p:embed/>
                </p:oleObj>
              </mc:Choice>
              <mc:Fallback>
                <p:oleObj name="Worksheet" r:id="rId4" imgW="5105400" imgH="1917700" progId="Excel.Sheet.12">
                  <p:embed/>
                  <p:pic>
                    <p:nvPicPr>
                      <p:cNvPr id="0" name=""/>
                      <p:cNvPicPr/>
                      <p:nvPr/>
                    </p:nvPicPr>
                    <p:blipFill>
                      <a:blip r:embed="rId5"/>
                      <a:stretch>
                        <a:fillRect/>
                      </a:stretch>
                    </p:blipFill>
                    <p:spPr>
                      <a:xfrm>
                        <a:off x="1013068" y="4130310"/>
                        <a:ext cx="5864469" cy="2202823"/>
                      </a:xfrm>
                      <a:prstGeom prst="rect">
                        <a:avLst/>
                      </a:prstGeom>
                    </p:spPr>
                  </p:pic>
                </p:oleObj>
              </mc:Fallback>
            </mc:AlternateContent>
          </a:graphicData>
        </a:graphic>
      </p:graphicFrame>
    </p:spTree>
    <p:extLst>
      <p:ext uri="{BB962C8B-B14F-4D97-AF65-F5344CB8AC3E}">
        <p14:creationId xmlns:p14="http://schemas.microsoft.com/office/powerpoint/2010/main" val="18803199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5954"/>
            <a:ext cx="8229600" cy="668866"/>
          </a:xfrm>
        </p:spPr>
        <p:txBody>
          <a:bodyPr/>
          <a:lstStyle/>
          <a:p>
            <a:pPr>
              <a:lnSpc>
                <a:spcPct val="100000"/>
              </a:lnSpc>
            </a:pPr>
            <a:r>
              <a:rPr lang="en-US" sz="3200" b="1" dirty="0" smtClean="0"/>
              <a:t>Python </a:t>
            </a:r>
            <a:r>
              <a:rPr lang="en-US" sz="3200" b="1" dirty="0" smtClean="0"/>
              <a:t>code to implement the K-Means clustering algorithm</a:t>
            </a:r>
            <a:endParaRPr lang="en-US" sz="3200" b="1"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21</a:t>
            </a:fld>
            <a:endParaRPr lang="en-US" sz="1000" b="0" dirty="0" smtClean="0">
              <a:latin typeface="Tahoma" charset="0"/>
            </a:endParaRPr>
          </a:p>
        </p:txBody>
      </p:sp>
      <p:pic>
        <p:nvPicPr>
          <p:cNvPr id="7" name="Picture 6" descr="kmea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9223" y="1713350"/>
            <a:ext cx="5951557" cy="5008125"/>
          </a:xfrm>
          <a:prstGeom prst="rect">
            <a:avLst/>
          </a:prstGeom>
        </p:spPr>
      </p:pic>
    </p:spTree>
    <p:extLst>
      <p:ext uri="{BB962C8B-B14F-4D97-AF65-F5344CB8AC3E}">
        <p14:creationId xmlns:p14="http://schemas.microsoft.com/office/powerpoint/2010/main" val="4927966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5954"/>
            <a:ext cx="8229600" cy="668866"/>
          </a:xfrm>
        </p:spPr>
        <p:txBody>
          <a:bodyPr/>
          <a:lstStyle/>
          <a:p>
            <a:pPr>
              <a:lnSpc>
                <a:spcPct val="100000"/>
              </a:lnSpc>
            </a:pPr>
            <a:r>
              <a:rPr lang="en-US" sz="3200" b="1" dirty="0" smtClean="0"/>
              <a:t>Stream </a:t>
            </a:r>
            <a:r>
              <a:rPr lang="en-US" sz="3200" b="1" dirty="0" smtClean="0"/>
              <a:t>the data through a clustering algorithm using Pig streaming</a:t>
            </a:r>
            <a:endParaRPr lang="en-US" sz="3200" b="1" dirty="0"/>
          </a:p>
        </p:txBody>
      </p:sp>
      <p:sp>
        <p:nvSpPr>
          <p:cNvPr id="3" name="Content Placeholder 2"/>
          <p:cNvSpPr>
            <a:spLocks noGrp="1"/>
          </p:cNvSpPr>
          <p:nvPr>
            <p:ph idx="1"/>
          </p:nvPr>
        </p:nvSpPr>
        <p:spPr>
          <a:xfrm>
            <a:off x="194410" y="1875689"/>
            <a:ext cx="8851900" cy="4804833"/>
          </a:xfrm>
        </p:spPr>
        <p:txBody>
          <a:bodyPr>
            <a:normAutofit fontScale="92500"/>
          </a:bodyPr>
          <a:lstStyle/>
          <a:p>
            <a:r>
              <a:rPr lang="en-US" dirty="0">
                <a:latin typeface="Franklin Gothic Book" charset="0"/>
              </a:rPr>
              <a:t>define kmeans311  `/</a:t>
            </a:r>
            <a:r>
              <a:rPr lang="en-US" dirty="0" err="1">
                <a:latin typeface="Franklin Gothic Book" charset="0"/>
              </a:rPr>
              <a:t>sw</a:t>
            </a:r>
            <a:r>
              <a:rPr lang="en-US" dirty="0">
                <a:latin typeface="Franklin Gothic Book" charset="0"/>
              </a:rPr>
              <a:t>/anaconda/bin/python kmeans311.py` ship ('kmeans311.py');</a:t>
            </a:r>
          </a:p>
          <a:p>
            <a:r>
              <a:rPr lang="en-US" dirty="0">
                <a:latin typeface="Franklin Gothic Book" charset="0"/>
              </a:rPr>
              <a:t>raw = LOAD ’</a:t>
            </a:r>
            <a:r>
              <a:rPr lang="en-US" dirty="0" err="1">
                <a:latin typeface="Franklin Gothic Book" charset="0"/>
              </a:rPr>
              <a:t>cybergis</a:t>
            </a:r>
            <a:r>
              <a:rPr lang="en-US" dirty="0">
                <a:latin typeface="Franklin Gothic Book" charset="0"/>
              </a:rPr>
              <a:t>/311_data.csv' USING </a:t>
            </a:r>
            <a:r>
              <a:rPr lang="en-US" dirty="0" err="1">
                <a:latin typeface="Franklin Gothic Book" charset="0"/>
              </a:rPr>
              <a:t>PigStorage</a:t>
            </a:r>
            <a:r>
              <a:rPr lang="en-US" dirty="0">
                <a:latin typeface="Franklin Gothic Book" charset="0"/>
              </a:rPr>
              <a:t>(',') AS (id:chararray,time:chararray,request:chararray,Lat:double,Lon:double); </a:t>
            </a:r>
          </a:p>
          <a:p>
            <a:r>
              <a:rPr lang="en-US" dirty="0">
                <a:latin typeface="Franklin Gothic Book" charset="0"/>
              </a:rPr>
              <a:t>step0 = FILTER raw BY </a:t>
            </a:r>
            <a:r>
              <a:rPr lang="en-US" dirty="0" smtClean="0">
                <a:latin typeface="Franklin Gothic Book" charset="0"/>
              </a:rPr>
              <a:t>time </a:t>
            </a:r>
            <a:r>
              <a:rPr lang="en-US" dirty="0">
                <a:latin typeface="Franklin Gothic Book" charset="0"/>
              </a:rPr>
              <a:t>!= 'null' AND time != '';</a:t>
            </a:r>
          </a:p>
          <a:p>
            <a:r>
              <a:rPr lang="en-US" dirty="0">
                <a:latin typeface="Franklin Gothic Book" charset="0"/>
              </a:rPr>
              <a:t>step1 = FILTER step0 BY $0 is not null; </a:t>
            </a:r>
          </a:p>
          <a:p>
            <a:r>
              <a:rPr lang="en-US" dirty="0">
                <a:latin typeface="Franklin Gothic Book" charset="0"/>
              </a:rPr>
              <a:t>step2 = FILTER step1 BY $1 is not null;</a:t>
            </a:r>
          </a:p>
          <a:p>
            <a:r>
              <a:rPr lang="en-US" dirty="0">
                <a:latin typeface="Franklin Gothic Book" charset="0"/>
              </a:rPr>
              <a:t>step3 = FILTER step2 BY $2 is not null and $2 MATCHES 'Alley Light Out’;</a:t>
            </a:r>
          </a:p>
          <a:p>
            <a:r>
              <a:rPr lang="en-US" dirty="0">
                <a:latin typeface="Franklin Gothic Book" charset="0"/>
              </a:rPr>
              <a:t>step4 = FOREACH step3 GENERATE $0,$1,$2,$3,$4;</a:t>
            </a:r>
          </a:p>
          <a:p>
            <a:r>
              <a:rPr lang="en-US" dirty="0">
                <a:latin typeface="Franklin Gothic Book" charset="0"/>
              </a:rPr>
              <a:t>result = stream step4 through kmeans311;</a:t>
            </a:r>
          </a:p>
          <a:p>
            <a:r>
              <a:rPr lang="en-US" dirty="0">
                <a:latin typeface="Franklin Gothic Book" charset="0"/>
              </a:rPr>
              <a:t>store result into '</a:t>
            </a:r>
            <a:r>
              <a:rPr lang="en-US" dirty="0" err="1">
                <a:latin typeface="Franklin Gothic Book" charset="0"/>
              </a:rPr>
              <a:t>kmeans_output</a:t>
            </a:r>
            <a:r>
              <a:rPr lang="en-US" dirty="0">
                <a:latin typeface="Franklin Gothic Book" charset="0"/>
              </a:rPr>
              <a:t>';</a:t>
            </a:r>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22</a:t>
            </a:fld>
            <a:endParaRPr lang="en-US" sz="1000" b="0" dirty="0" smtClean="0">
              <a:latin typeface="Tahoma" charset="0"/>
            </a:endParaRPr>
          </a:p>
        </p:txBody>
      </p:sp>
    </p:spTree>
    <p:extLst>
      <p:ext uri="{BB962C8B-B14F-4D97-AF65-F5344CB8AC3E}">
        <p14:creationId xmlns:p14="http://schemas.microsoft.com/office/powerpoint/2010/main" val="13304331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8264"/>
            <a:ext cx="8229600" cy="668866"/>
          </a:xfrm>
        </p:spPr>
        <p:txBody>
          <a:bodyPr/>
          <a:lstStyle/>
          <a:p>
            <a:pPr>
              <a:lnSpc>
                <a:spcPct val="100000"/>
              </a:lnSpc>
            </a:pPr>
            <a:r>
              <a:rPr lang="en-US" b="1" dirty="0" smtClean="0"/>
              <a:t>K-Means </a:t>
            </a:r>
            <a:r>
              <a:rPr lang="en-US" b="1" dirty="0" smtClean="0"/>
              <a:t>Clustering</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dirty="0" smtClean="0"/>
              <a:t>Step </a:t>
            </a:r>
            <a:r>
              <a:rPr lang="en-US" dirty="0"/>
              <a:t>1</a:t>
            </a:r>
            <a:r>
              <a:rPr lang="en-US" dirty="0" smtClean="0"/>
              <a:t>: </a:t>
            </a:r>
            <a:r>
              <a:rPr lang="en-US" dirty="0" smtClean="0"/>
              <a:t>Put the data in HDFS</a:t>
            </a:r>
          </a:p>
          <a:p>
            <a:pPr lvl="1"/>
            <a:r>
              <a:rPr lang="en-US" b="1" dirty="0" smtClean="0"/>
              <a:t>$</a:t>
            </a:r>
            <a:r>
              <a:rPr lang="en-US" b="1" dirty="0" err="1" smtClean="0"/>
              <a:t>hdfs</a:t>
            </a:r>
            <a:r>
              <a:rPr lang="en-US" b="1" dirty="0" smtClean="0"/>
              <a:t> </a:t>
            </a:r>
            <a:r>
              <a:rPr lang="en-US" b="1" dirty="0" err="1" smtClean="0"/>
              <a:t>dfs</a:t>
            </a:r>
            <a:r>
              <a:rPr lang="en-US" b="1" dirty="0" smtClean="0"/>
              <a:t> -</a:t>
            </a:r>
            <a:r>
              <a:rPr lang="en-US" b="1" dirty="0" err="1" smtClean="0"/>
              <a:t>copyFromLocal</a:t>
            </a:r>
            <a:r>
              <a:rPr lang="en-US" b="1" dirty="0"/>
              <a:t>  311_data.csv</a:t>
            </a:r>
            <a:endParaRPr lang="en-US" b="1" dirty="0" smtClean="0"/>
          </a:p>
          <a:p>
            <a:r>
              <a:rPr lang="en-US" dirty="0" smtClean="0"/>
              <a:t>Step </a:t>
            </a:r>
            <a:r>
              <a:rPr lang="en-US" dirty="0"/>
              <a:t>2</a:t>
            </a:r>
            <a:r>
              <a:rPr lang="en-US" dirty="0" smtClean="0"/>
              <a:t>: </a:t>
            </a:r>
            <a:r>
              <a:rPr lang="en-US" dirty="0" smtClean="0"/>
              <a:t>Run the Pig Script</a:t>
            </a:r>
          </a:p>
          <a:p>
            <a:pPr lvl="1"/>
            <a:r>
              <a:rPr lang="en-US" b="1" dirty="0" smtClean="0"/>
              <a:t>$pig kmeans311.pig</a:t>
            </a:r>
          </a:p>
          <a:p>
            <a:pPr lvl="1"/>
            <a:r>
              <a:rPr lang="en-US" dirty="0" smtClean="0"/>
              <a:t>Save the result to the local directory</a:t>
            </a:r>
            <a:endParaRPr lang="en-US" dirty="0" smtClean="0"/>
          </a:p>
          <a:p>
            <a:pPr lvl="1"/>
            <a:r>
              <a:rPr lang="en-US" b="1" dirty="0" smtClean="0"/>
              <a:t>$</a:t>
            </a:r>
            <a:r>
              <a:rPr lang="en-US" b="1" dirty="0" err="1" smtClean="0"/>
              <a:t>hdfs</a:t>
            </a:r>
            <a:r>
              <a:rPr lang="en-US" b="1" dirty="0" smtClean="0"/>
              <a:t> </a:t>
            </a:r>
            <a:r>
              <a:rPr lang="en-US" b="1" dirty="0" err="1" smtClean="0"/>
              <a:t>dfs</a:t>
            </a:r>
            <a:r>
              <a:rPr lang="en-US" b="1" dirty="0" smtClean="0"/>
              <a:t> </a:t>
            </a:r>
            <a:r>
              <a:rPr lang="en-US" b="1" dirty="0" smtClean="0"/>
              <a:t>-</a:t>
            </a:r>
            <a:r>
              <a:rPr lang="en-US" b="1" dirty="0" err="1" smtClean="0"/>
              <a:t>getmerge</a:t>
            </a:r>
            <a:r>
              <a:rPr lang="en-US" b="1" dirty="0" smtClean="0"/>
              <a:t> </a:t>
            </a:r>
            <a:r>
              <a:rPr lang="en-US" b="1" dirty="0" err="1" smtClean="0"/>
              <a:t>kmeans_output</a:t>
            </a:r>
            <a:r>
              <a:rPr lang="en-US" b="1" dirty="0" smtClean="0"/>
              <a:t> </a:t>
            </a:r>
            <a:r>
              <a:rPr lang="en-US" b="1" dirty="0" smtClean="0"/>
              <a:t>kmeans.csv</a:t>
            </a:r>
          </a:p>
          <a:p>
            <a:pPr lvl="1"/>
            <a:r>
              <a:rPr lang="en-US" b="1" dirty="0" smtClean="0"/>
              <a:t>Visualize the results as points in ArcGIS or QGIS</a:t>
            </a:r>
          </a:p>
          <a:p>
            <a:pPr lvl="2"/>
            <a:r>
              <a:rPr lang="en-US" b="1" dirty="0" smtClean="0"/>
              <a:t>Take advantage of MobaXterm</a:t>
            </a:r>
            <a:endParaRPr lang="en-US" b="1" dirty="0"/>
          </a:p>
          <a:p>
            <a:pPr lvl="1"/>
            <a:endParaRPr lang="en-US" dirty="0"/>
          </a:p>
          <a:p>
            <a:pPr lvl="1"/>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23</a:t>
            </a:fld>
            <a:endParaRPr lang="en-US" sz="1000" b="0" dirty="0" smtClean="0">
              <a:latin typeface="Tahoma" charset="0"/>
            </a:endParaRPr>
          </a:p>
        </p:txBody>
      </p:sp>
    </p:spTree>
    <p:extLst>
      <p:ext uri="{BB962C8B-B14F-4D97-AF65-F5344CB8AC3E}">
        <p14:creationId xmlns:p14="http://schemas.microsoft.com/office/powerpoint/2010/main" val="15258135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8264"/>
            <a:ext cx="8229600" cy="668866"/>
          </a:xfrm>
        </p:spPr>
        <p:txBody>
          <a:bodyPr/>
          <a:lstStyle/>
          <a:p>
            <a:pPr>
              <a:lnSpc>
                <a:spcPct val="100000"/>
              </a:lnSpc>
            </a:pPr>
            <a:r>
              <a:rPr lang="en-US" b="1" dirty="0" smtClean="0"/>
              <a:t>K-Means </a:t>
            </a:r>
            <a:r>
              <a:rPr lang="en-US" b="1" dirty="0" smtClean="0"/>
              <a:t>Clustering</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dirty="0" smtClean="0">
                <a:latin typeface="Franklin Gothic Book" charset="0"/>
              </a:rPr>
              <a:t>Step 3:  </a:t>
            </a:r>
            <a:r>
              <a:rPr lang="en-US" dirty="0" smtClean="0">
                <a:latin typeface="Franklin Gothic Book" charset="0"/>
              </a:rPr>
              <a:t>View the result </a:t>
            </a:r>
          </a:p>
          <a:p>
            <a:pPr lvl="1"/>
            <a:r>
              <a:rPr lang="en-US" b="1" dirty="0" smtClean="0"/>
              <a:t>$tail </a:t>
            </a:r>
            <a:r>
              <a:rPr lang="en-US" b="1" dirty="0" err="1" smtClean="0"/>
              <a:t>kmeans.csv</a:t>
            </a:r>
            <a:endParaRPr lang="en-US" b="1" dirty="0" smtClean="0"/>
          </a:p>
          <a:p>
            <a:pPr lvl="1"/>
            <a:r>
              <a:rPr lang="en-US" dirty="0" smtClean="0"/>
              <a:t>K-Means clustering for Graffiti removal requests from 01/15/2015 to 08/01/2014.</a:t>
            </a:r>
          </a:p>
          <a:p>
            <a:pPr lvl="1"/>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24</a:t>
            </a:fld>
            <a:endParaRPr lang="en-US" sz="1000" b="0" dirty="0" smtClean="0">
              <a:latin typeface="Tahoma" charset="0"/>
            </a:endParaRPr>
          </a:p>
        </p:txBody>
      </p:sp>
      <p:pic>
        <p:nvPicPr>
          <p:cNvPr id="5" name="Picture 4" descr="kcluster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999240"/>
            <a:ext cx="8118231" cy="2319494"/>
          </a:xfrm>
          <a:prstGeom prst="rect">
            <a:avLst/>
          </a:prstGeom>
        </p:spPr>
      </p:pic>
      <p:pic>
        <p:nvPicPr>
          <p:cNvPr id="7" name="Picture 6" descr="kclustering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9541" y="2709901"/>
            <a:ext cx="5924059" cy="4230819"/>
          </a:xfrm>
          <a:prstGeom prst="rect">
            <a:avLst/>
          </a:prstGeom>
        </p:spPr>
      </p:pic>
    </p:spTree>
    <p:extLst>
      <p:ext uri="{BB962C8B-B14F-4D97-AF65-F5344CB8AC3E}">
        <p14:creationId xmlns:p14="http://schemas.microsoft.com/office/powerpoint/2010/main" val="86384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Data 1</a:t>
            </a:r>
            <a:r>
              <a:rPr lang="en-US" b="1" dirty="0"/>
              <a:t>: </a:t>
            </a:r>
            <a:r>
              <a:rPr lang="en-US" b="1" dirty="0" err="1" smtClean="0"/>
              <a:t>Safecast</a:t>
            </a:r>
            <a:r>
              <a:rPr lang="en-US" b="1" dirty="0" smtClean="0"/>
              <a:t> dataset </a:t>
            </a:r>
            <a:endParaRPr lang="en-US" b="1"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a:t>
            </a:fld>
            <a:endParaRPr lang="en-US" sz="1000" b="0" dirty="0" smtClean="0">
              <a:latin typeface="Tahoma" charset="0"/>
            </a:endParaRPr>
          </a:p>
        </p:txBody>
      </p:sp>
      <p:sp>
        <p:nvSpPr>
          <p:cNvPr id="14" name="Content Placeholder 13"/>
          <p:cNvSpPr>
            <a:spLocks noGrp="1"/>
          </p:cNvSpPr>
          <p:nvPr>
            <p:ph idx="1"/>
          </p:nvPr>
        </p:nvSpPr>
        <p:spPr>
          <a:xfrm>
            <a:off x="548640" y="1600200"/>
            <a:ext cx="8229600" cy="4525963"/>
          </a:xfrm>
        </p:spPr>
        <p:txBody>
          <a:bodyPr/>
          <a:lstStyle/>
          <a:p>
            <a:endParaRPr lang="en-US" dirty="0"/>
          </a:p>
        </p:txBody>
      </p:sp>
      <p:pic>
        <p:nvPicPr>
          <p:cNvPr id="7" name="Picture 6" descr="safeca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910" y="1600200"/>
            <a:ext cx="8260329" cy="3717265"/>
          </a:xfrm>
          <a:prstGeom prst="rect">
            <a:avLst/>
          </a:prstGeom>
        </p:spPr>
      </p:pic>
      <p:graphicFrame>
        <p:nvGraphicFramePr>
          <p:cNvPr id="5" name="Object 4"/>
          <p:cNvGraphicFramePr>
            <a:graphicFrameLocks noChangeAspect="1"/>
          </p:cNvGraphicFramePr>
          <p:nvPr>
            <p:extLst/>
          </p:nvPr>
        </p:nvGraphicFramePr>
        <p:xfrm>
          <a:off x="502964" y="4876356"/>
          <a:ext cx="8307581" cy="1619250"/>
        </p:xfrm>
        <a:graphic>
          <a:graphicData uri="http://schemas.openxmlformats.org/presentationml/2006/ole">
            <mc:AlternateContent xmlns:mc="http://schemas.openxmlformats.org/markup-compatibility/2006">
              <mc:Choice xmlns:v="urn:schemas-microsoft-com:vml" Requires="v">
                <p:oleObj spid="_x0000_s1085" name="Worksheet" r:id="rId5" imgW="12319000" imgH="2908300" progId="Excel.Sheet.12">
                  <p:embed/>
                </p:oleObj>
              </mc:Choice>
              <mc:Fallback>
                <p:oleObj name="Worksheet" r:id="rId5" imgW="12319000" imgH="2908300" progId="Excel.Sheet.12">
                  <p:embed/>
                  <p:pic>
                    <p:nvPicPr>
                      <p:cNvPr id="0" name=""/>
                      <p:cNvPicPr/>
                      <p:nvPr/>
                    </p:nvPicPr>
                    <p:blipFill>
                      <a:blip r:embed="rId6"/>
                      <a:stretch>
                        <a:fillRect/>
                      </a:stretch>
                    </p:blipFill>
                    <p:spPr>
                      <a:xfrm>
                        <a:off x="502964" y="4876356"/>
                        <a:ext cx="8307581" cy="1619250"/>
                      </a:xfrm>
                      <a:prstGeom prst="rect">
                        <a:avLst/>
                      </a:prstGeom>
                    </p:spPr>
                  </p:pic>
                </p:oleObj>
              </mc:Fallback>
            </mc:AlternateContent>
          </a:graphicData>
        </a:graphic>
      </p:graphicFrame>
      <p:sp>
        <p:nvSpPr>
          <p:cNvPr id="42" name="TextBox 41"/>
          <p:cNvSpPr txBox="1"/>
          <p:nvPr/>
        </p:nvSpPr>
        <p:spPr>
          <a:xfrm>
            <a:off x="257629" y="6544914"/>
            <a:ext cx="8686800" cy="276999"/>
          </a:xfrm>
          <a:prstGeom prst="rect">
            <a:avLst/>
          </a:prstGeom>
          <a:noFill/>
        </p:spPr>
        <p:txBody>
          <a:bodyPr wrap="square" rtlCol="0">
            <a:spAutoFit/>
          </a:bodyPr>
          <a:lstStyle/>
          <a:p>
            <a:r>
              <a:rPr lang="en-US" sz="1200" dirty="0" err="1" smtClean="0">
                <a:solidFill>
                  <a:srgbClr val="000000"/>
                </a:solidFill>
                <a:latin typeface="+mj-lt"/>
              </a:rPr>
              <a:t>Safecast</a:t>
            </a:r>
            <a:r>
              <a:rPr lang="en-US" sz="1200" dirty="0" smtClean="0">
                <a:solidFill>
                  <a:srgbClr val="000000"/>
                </a:solidFill>
                <a:latin typeface="+mj-lt"/>
              </a:rPr>
              <a:t> -- http</a:t>
            </a:r>
            <a:r>
              <a:rPr lang="en-US" sz="1200" dirty="0">
                <a:solidFill>
                  <a:srgbClr val="000000"/>
                </a:solidFill>
                <a:latin typeface="+mj-lt"/>
              </a:rPr>
              <a:t>://</a:t>
            </a:r>
            <a:r>
              <a:rPr lang="en-US" sz="1200" dirty="0" err="1">
                <a:solidFill>
                  <a:srgbClr val="000000"/>
                </a:solidFill>
                <a:latin typeface="+mj-lt"/>
              </a:rPr>
              <a:t>blog.safecast.org</a:t>
            </a:r>
            <a:endParaRPr lang="en-US" sz="1200" dirty="0">
              <a:solidFill>
                <a:srgbClr val="000000"/>
              </a:solidFill>
              <a:latin typeface="+mj-lt"/>
            </a:endParaRPr>
          </a:p>
        </p:txBody>
      </p:sp>
    </p:spTree>
    <p:extLst>
      <p:ext uri="{BB962C8B-B14F-4D97-AF65-F5344CB8AC3E}">
        <p14:creationId xmlns:p14="http://schemas.microsoft.com/office/powerpoint/2010/main" val="7321089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42627"/>
            <a:ext cx="8229600" cy="668866"/>
          </a:xfrm>
        </p:spPr>
        <p:txBody>
          <a:bodyPr/>
          <a:lstStyle/>
          <a:p>
            <a:r>
              <a:rPr lang="en-US" b="1" dirty="0" smtClean="0"/>
              <a:t>Case 1</a:t>
            </a:r>
            <a:r>
              <a:rPr lang="en-US" b="1" dirty="0" smtClean="0"/>
              <a:t>: </a:t>
            </a:r>
            <a:r>
              <a:rPr lang="en-US" b="1" dirty="0" smtClean="0"/>
              <a:t>Making a heatmap input data based on radiation dataset</a:t>
            </a:r>
            <a:endParaRPr lang="en-US" b="1" dirty="0"/>
          </a:p>
        </p:txBody>
      </p:sp>
      <p:sp>
        <p:nvSpPr>
          <p:cNvPr id="3" name="Content Placeholder 2"/>
          <p:cNvSpPr>
            <a:spLocks noGrp="1"/>
          </p:cNvSpPr>
          <p:nvPr>
            <p:ph idx="1"/>
          </p:nvPr>
        </p:nvSpPr>
        <p:spPr>
          <a:xfrm>
            <a:off x="292100" y="2285999"/>
            <a:ext cx="8686800" cy="4804833"/>
          </a:xfrm>
        </p:spPr>
        <p:txBody>
          <a:bodyPr>
            <a:normAutofit/>
          </a:bodyPr>
          <a:lstStyle/>
          <a:p>
            <a:r>
              <a:rPr lang="en-US" dirty="0" smtClean="0"/>
              <a:t>Objective: </a:t>
            </a:r>
          </a:p>
          <a:p>
            <a:pPr lvl="1"/>
            <a:r>
              <a:rPr lang="en-US" dirty="0" smtClean="0"/>
              <a:t>Use Pig to navigate through HDFS and explore a dataset.</a:t>
            </a:r>
          </a:p>
          <a:p>
            <a:pPr lvl="1"/>
            <a:r>
              <a:rPr lang="en-US" dirty="0" smtClean="0"/>
              <a:t>Make a </a:t>
            </a:r>
            <a:r>
              <a:rPr lang="en-US" dirty="0" err="1" smtClean="0"/>
              <a:t>heatmap</a:t>
            </a:r>
            <a:r>
              <a:rPr lang="en-US" dirty="0" smtClean="0"/>
              <a:t> data for generating a </a:t>
            </a:r>
            <a:r>
              <a:rPr lang="en-US" dirty="0" err="1" smtClean="0"/>
              <a:t>heatmap</a:t>
            </a:r>
            <a:r>
              <a:rPr lang="en-US" dirty="0" smtClean="0"/>
              <a:t> image file. </a:t>
            </a:r>
          </a:p>
          <a:p>
            <a:pPr lvl="1"/>
            <a:endParaRPr lang="en-US" dirty="0"/>
          </a:p>
          <a:p>
            <a:r>
              <a:rPr lang="en-US" dirty="0" smtClean="0"/>
              <a:t>Before you begin:</a:t>
            </a:r>
          </a:p>
          <a:p>
            <a:pPr lvl="1"/>
            <a:r>
              <a:rPr lang="en-US" dirty="0" smtClean="0"/>
              <a:t>Radiation data is in ~/lecture7/data</a:t>
            </a:r>
          </a:p>
          <a:p>
            <a:pPr lvl="1"/>
            <a:r>
              <a:rPr lang="en-US" dirty="0" smtClean="0"/>
              <a:t>Load the radiation data to HDFS</a:t>
            </a:r>
          </a:p>
          <a:p>
            <a:pPr lvl="1"/>
            <a:r>
              <a:rPr lang="en-US" dirty="0" smtClean="0"/>
              <a:t>Optional: check the replication factor we had talked about</a:t>
            </a:r>
          </a:p>
          <a:p>
            <a:pPr lvl="2"/>
            <a:r>
              <a:rPr lang="en-US" dirty="0" err="1" smtClean="0"/>
              <a:t>hdfs</a:t>
            </a:r>
            <a:r>
              <a:rPr lang="en-US" dirty="0" smtClean="0"/>
              <a:t> </a:t>
            </a:r>
            <a:r>
              <a:rPr lang="en-US" dirty="0" err="1" smtClean="0"/>
              <a:t>dfs</a:t>
            </a:r>
            <a:r>
              <a:rPr lang="en-US" dirty="0" smtClean="0"/>
              <a:t> -ls </a:t>
            </a:r>
          </a:p>
          <a:p>
            <a:pPr lvl="2"/>
            <a:r>
              <a:rPr lang="en-US" dirty="0" err="1"/>
              <a:t>h</a:t>
            </a:r>
            <a:r>
              <a:rPr lang="en-US" dirty="0" err="1" smtClean="0"/>
              <a:t>dfs</a:t>
            </a:r>
            <a:r>
              <a:rPr lang="en-US" dirty="0" smtClean="0"/>
              <a:t> </a:t>
            </a:r>
            <a:r>
              <a:rPr lang="en-US" dirty="0" err="1" smtClean="0"/>
              <a:t>dfs</a:t>
            </a:r>
            <a:r>
              <a:rPr lang="en-US" dirty="0"/>
              <a:t> </a:t>
            </a:r>
            <a:r>
              <a:rPr lang="en-US" dirty="0" smtClean="0"/>
              <a:t>-</a:t>
            </a:r>
            <a:r>
              <a:rPr lang="en-US" dirty="0" err="1" smtClean="0"/>
              <a:t>setrep</a:t>
            </a:r>
            <a:r>
              <a:rPr lang="en-US" dirty="0" smtClean="0"/>
              <a:t> </a:t>
            </a:r>
            <a:r>
              <a:rPr lang="en-US" dirty="0"/>
              <a:t>–w </a:t>
            </a:r>
            <a:r>
              <a:rPr lang="en-US" dirty="0" smtClean="0"/>
              <a:t>2 radiation.csv</a:t>
            </a:r>
          </a:p>
          <a:p>
            <a:pPr lvl="2"/>
            <a:r>
              <a:rPr lang="en-US" dirty="0" smtClean="0"/>
              <a:t>Now check the HDFS to see what happens</a:t>
            </a:r>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4</a:t>
            </a:fld>
            <a:endParaRPr lang="en-US" sz="1000" b="0" dirty="0" smtClean="0">
              <a:latin typeface="Tahoma" charset="0"/>
            </a:endParaRPr>
          </a:p>
        </p:txBody>
      </p:sp>
    </p:spTree>
    <p:extLst>
      <p:ext uri="{BB962C8B-B14F-4D97-AF65-F5344CB8AC3E}">
        <p14:creationId xmlns:p14="http://schemas.microsoft.com/office/powerpoint/2010/main" val="12812247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7638"/>
            <a:ext cx="8229600" cy="668866"/>
          </a:xfrm>
        </p:spPr>
        <p:txBody>
          <a:bodyPr/>
          <a:lstStyle/>
          <a:p>
            <a:r>
              <a:rPr lang="en-US" b="1" dirty="0" smtClean="0"/>
              <a:t>The </a:t>
            </a:r>
            <a:r>
              <a:rPr lang="en-US" b="1" dirty="0" smtClean="0"/>
              <a:t>city of Koriyama, Japan</a:t>
            </a:r>
            <a:endParaRPr lang="en-US" b="1"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5</a:t>
            </a:fld>
            <a:endParaRPr lang="en-US" sz="1000" b="0" dirty="0" smtClean="0">
              <a:latin typeface="Tahoma" charset="0"/>
            </a:endParaRPr>
          </a:p>
        </p:txBody>
      </p:sp>
      <p:pic>
        <p:nvPicPr>
          <p:cNvPr id="6" name="Picture 5" descr="koriyam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59" y="2301274"/>
            <a:ext cx="4293161" cy="3032725"/>
          </a:xfrm>
          <a:prstGeom prst="rect">
            <a:avLst/>
          </a:prstGeom>
        </p:spPr>
      </p:pic>
      <p:pic>
        <p:nvPicPr>
          <p:cNvPr id="15" name="Picture 2" descr="gri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08170" y="4025279"/>
            <a:ext cx="3185251" cy="28327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47" descr="C:\진영\프로젝트\PNG모으기\화살0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6989" y="2945655"/>
            <a:ext cx="2873138" cy="1079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Box 3"/>
          <p:cNvSpPr txBox="1">
            <a:spLocks noChangeArrowheads="1"/>
          </p:cNvSpPr>
          <p:nvPr/>
        </p:nvSpPr>
        <p:spPr bwMode="auto">
          <a:xfrm>
            <a:off x="6393421" y="2216367"/>
            <a:ext cx="2293379" cy="28623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((0,0), 120.97 </a:t>
            </a:r>
            <a:r>
              <a:rPr lang="en-US" sz="1800" dirty="0" err="1"/>
              <a:t>cpm</a:t>
            </a:r>
            <a:r>
              <a:rPr lang="en-US" sz="1800" dirty="0"/>
              <a:t>)</a:t>
            </a:r>
          </a:p>
          <a:p>
            <a:pPr eaLnBrk="1" hangingPunct="1"/>
            <a:r>
              <a:rPr lang="en-US" sz="1800" dirty="0"/>
              <a:t>((0,1),   93.77 </a:t>
            </a:r>
            <a:r>
              <a:rPr lang="en-US" sz="1800" dirty="0" err="1"/>
              <a:t>cpm</a:t>
            </a:r>
            <a:r>
              <a:rPr lang="en-US" sz="1800" dirty="0"/>
              <a:t>)</a:t>
            </a:r>
          </a:p>
          <a:p>
            <a:pPr eaLnBrk="1" hangingPunct="1"/>
            <a:r>
              <a:rPr lang="en-US" sz="1800" dirty="0"/>
              <a:t>((0,2), 108.32 </a:t>
            </a:r>
            <a:r>
              <a:rPr lang="en-US" sz="1800" dirty="0" err="1"/>
              <a:t>cpm</a:t>
            </a:r>
            <a:r>
              <a:rPr lang="en-US" sz="1800" dirty="0"/>
              <a:t>)</a:t>
            </a:r>
          </a:p>
          <a:p>
            <a:pPr eaLnBrk="1" hangingPunct="1"/>
            <a:r>
              <a:rPr lang="en-US" sz="1800" dirty="0"/>
              <a:t>((0,3), 101.45 </a:t>
            </a:r>
            <a:r>
              <a:rPr lang="en-US" sz="1800" dirty="0" err="1"/>
              <a:t>cpm</a:t>
            </a:r>
            <a:r>
              <a:rPr lang="en-US" sz="1800" dirty="0"/>
              <a:t>)</a:t>
            </a:r>
          </a:p>
          <a:p>
            <a:pPr eaLnBrk="1" hangingPunct="1"/>
            <a:r>
              <a:rPr lang="en-US" sz="1800" dirty="0"/>
              <a:t>((0,4), 112.87 </a:t>
            </a:r>
            <a:r>
              <a:rPr lang="en-US" sz="1800" dirty="0" err="1"/>
              <a:t>cpm</a:t>
            </a:r>
            <a:r>
              <a:rPr lang="en-US" sz="1800" dirty="0"/>
              <a:t>)</a:t>
            </a:r>
          </a:p>
          <a:p>
            <a:pPr eaLnBrk="1" hangingPunct="1"/>
            <a:r>
              <a:rPr lang="en-US" sz="1800" dirty="0"/>
              <a:t>((0,5),   98.45 </a:t>
            </a:r>
            <a:r>
              <a:rPr lang="en-US" sz="1800" dirty="0" err="1"/>
              <a:t>cpm</a:t>
            </a:r>
            <a:r>
              <a:rPr lang="en-US" sz="1800" dirty="0"/>
              <a:t>)</a:t>
            </a:r>
          </a:p>
          <a:p>
            <a:pPr eaLnBrk="1" hangingPunct="1"/>
            <a:r>
              <a:rPr lang="en-US" sz="1800" dirty="0"/>
              <a:t>((0,6), 119.32 </a:t>
            </a:r>
            <a:r>
              <a:rPr lang="en-US" sz="1800" dirty="0" err="1"/>
              <a:t>cpm</a:t>
            </a:r>
            <a:r>
              <a:rPr lang="en-US" sz="1800" dirty="0"/>
              <a:t>)</a:t>
            </a:r>
          </a:p>
          <a:p>
            <a:pPr eaLnBrk="1" hangingPunct="1"/>
            <a:r>
              <a:rPr lang="en-US" sz="1800" dirty="0"/>
              <a:t>((0,7), 121.21 </a:t>
            </a:r>
            <a:r>
              <a:rPr lang="en-US" sz="1800" dirty="0" err="1"/>
              <a:t>cpm</a:t>
            </a:r>
            <a:r>
              <a:rPr lang="en-US" sz="1800" dirty="0"/>
              <a:t>)</a:t>
            </a:r>
          </a:p>
          <a:p>
            <a:pPr eaLnBrk="1" hangingPunct="1"/>
            <a:r>
              <a:rPr lang="en-US" sz="1800" dirty="0"/>
              <a:t>…</a:t>
            </a:r>
          </a:p>
          <a:p>
            <a:pPr eaLnBrk="1" hangingPunct="1"/>
            <a:endParaRPr lang="en-US" sz="1800" dirty="0"/>
          </a:p>
        </p:txBody>
      </p:sp>
    </p:spTree>
    <p:extLst>
      <p:ext uri="{BB962C8B-B14F-4D97-AF65-F5344CB8AC3E}">
        <p14:creationId xmlns:p14="http://schemas.microsoft.com/office/powerpoint/2010/main" val="34152046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5332"/>
            <a:ext cx="8229600" cy="668866"/>
          </a:xfrm>
        </p:spPr>
        <p:txBody>
          <a:bodyPr/>
          <a:lstStyle/>
          <a:p>
            <a:r>
              <a:rPr lang="en-US" b="1" dirty="0" smtClean="0"/>
              <a:t>Step 1: </a:t>
            </a:r>
            <a:r>
              <a:rPr lang="en-US" b="1" dirty="0" smtClean="0"/>
              <a:t>Making </a:t>
            </a:r>
            <a:r>
              <a:rPr lang="en-US" b="1" dirty="0" smtClean="0"/>
              <a:t>a heatmap data</a:t>
            </a:r>
            <a:endParaRPr lang="en-US" b="1" dirty="0"/>
          </a:p>
        </p:txBody>
      </p:sp>
      <p:sp>
        <p:nvSpPr>
          <p:cNvPr id="3" name="Content Placeholder 2"/>
          <p:cNvSpPr>
            <a:spLocks noGrp="1"/>
          </p:cNvSpPr>
          <p:nvPr>
            <p:ph idx="1"/>
          </p:nvPr>
        </p:nvSpPr>
        <p:spPr>
          <a:xfrm>
            <a:off x="292100" y="1875700"/>
            <a:ext cx="8686800" cy="4804833"/>
          </a:xfrm>
        </p:spPr>
        <p:txBody>
          <a:bodyPr>
            <a:normAutofit/>
          </a:bodyPr>
          <a:lstStyle/>
          <a:p>
            <a:r>
              <a:rPr lang="en-US" dirty="0" smtClean="0"/>
              <a:t>Start the Grunt Shell.</a:t>
            </a:r>
            <a:endParaRPr lang="en-US" dirty="0"/>
          </a:p>
          <a:p>
            <a:pPr lvl="1"/>
            <a:r>
              <a:rPr lang="en-US" b="1" dirty="0" smtClean="0"/>
              <a:t>$ pig</a:t>
            </a:r>
          </a:p>
          <a:p>
            <a:r>
              <a:rPr lang="en-US" dirty="0" smtClean="0"/>
              <a:t>Load the </a:t>
            </a:r>
            <a:r>
              <a:rPr lang="en-US" dirty="0" smtClean="0"/>
              <a:t>radiation.csv </a:t>
            </a:r>
            <a:r>
              <a:rPr lang="en-US" dirty="0" smtClean="0"/>
              <a:t>data in HDFS.</a:t>
            </a:r>
          </a:p>
          <a:p>
            <a:pPr lvl="1"/>
            <a:r>
              <a:rPr lang="en-US" b="1" dirty="0" smtClean="0"/>
              <a:t>$ </a:t>
            </a:r>
            <a:r>
              <a:rPr lang="en-US" b="1" dirty="0"/>
              <a:t>r</a:t>
            </a:r>
            <a:r>
              <a:rPr lang="en-US" b="1" dirty="0" smtClean="0"/>
              <a:t>aw </a:t>
            </a:r>
            <a:r>
              <a:rPr lang="en-US" b="1" dirty="0"/>
              <a:t>= LOAD </a:t>
            </a:r>
            <a:r>
              <a:rPr lang="en-US" b="1" dirty="0" smtClean="0"/>
              <a:t>'radiation.csv</a:t>
            </a:r>
            <a:r>
              <a:rPr lang="en-US" b="1" dirty="0"/>
              <a:t>' USING </a:t>
            </a:r>
            <a:r>
              <a:rPr lang="en-US" b="1" dirty="0" err="1"/>
              <a:t>PigStorage</a:t>
            </a:r>
            <a:r>
              <a:rPr lang="en-US" b="1" dirty="0"/>
              <a:t>(',') AS (</a:t>
            </a:r>
            <a:r>
              <a:rPr lang="en-US" b="1" dirty="0" err="1"/>
              <a:t>CapturedTime</a:t>
            </a:r>
            <a:r>
              <a:rPr lang="en-US" b="1" dirty="0"/>
              <a:t> : chararray,Latitude:double,Longitude:double,Value:int,Unit:chararray);</a:t>
            </a:r>
          </a:p>
          <a:p>
            <a:r>
              <a:rPr lang="en-US" b="1" dirty="0" smtClean="0"/>
              <a:t>Step 1: </a:t>
            </a:r>
            <a:r>
              <a:rPr lang="en-US" b="1" dirty="0"/>
              <a:t>F</a:t>
            </a:r>
            <a:r>
              <a:rPr lang="en-US" b="1" dirty="0" smtClean="0"/>
              <a:t>ilter </a:t>
            </a:r>
            <a:r>
              <a:rPr lang="en-US" b="1" dirty="0"/>
              <a:t>out </a:t>
            </a:r>
            <a:r>
              <a:rPr lang="en-US" b="1" dirty="0" err="1" smtClean="0"/>
              <a:t>CaptureTime</a:t>
            </a:r>
            <a:r>
              <a:rPr lang="en-US" b="1" dirty="0" smtClean="0"/>
              <a:t>.</a:t>
            </a:r>
          </a:p>
          <a:p>
            <a:pPr lvl="1"/>
            <a:r>
              <a:rPr lang="en-US" b="1" dirty="0" smtClean="0"/>
              <a:t>$ </a:t>
            </a:r>
            <a:r>
              <a:rPr lang="en-US" b="1" dirty="0"/>
              <a:t>step1 = FILTER raw BY </a:t>
            </a:r>
            <a:r>
              <a:rPr lang="en-US" b="1" dirty="0" err="1"/>
              <a:t>CapturedTime</a:t>
            </a:r>
            <a:r>
              <a:rPr lang="en-US" b="1" dirty="0"/>
              <a:t> is not null AND </a:t>
            </a:r>
            <a:r>
              <a:rPr lang="en-US" b="1" dirty="0" err="1"/>
              <a:t>CapturedTime</a:t>
            </a:r>
            <a:r>
              <a:rPr lang="en-US" b="1" dirty="0"/>
              <a:t> != 'null' AND </a:t>
            </a:r>
            <a:r>
              <a:rPr lang="en-US" b="1" dirty="0" err="1"/>
              <a:t>CapturedTime</a:t>
            </a:r>
            <a:r>
              <a:rPr lang="en-US" b="1" dirty="0"/>
              <a:t> != '';</a:t>
            </a:r>
            <a:endParaRPr lang="en-US" b="1" dirty="0" smtClean="0"/>
          </a:p>
          <a:p>
            <a:r>
              <a:rPr lang="en-US" b="1" dirty="0" smtClean="0"/>
              <a:t>Step </a:t>
            </a:r>
            <a:r>
              <a:rPr lang="en-US" b="1" dirty="0"/>
              <a:t>2: select the rows of which unit is </a:t>
            </a:r>
            <a:r>
              <a:rPr lang="en-US" b="1" dirty="0" err="1"/>
              <a:t>cpm</a:t>
            </a:r>
            <a:r>
              <a:rPr lang="en-US" b="1" dirty="0"/>
              <a:t>.</a:t>
            </a:r>
          </a:p>
          <a:p>
            <a:pPr lvl="1"/>
            <a:r>
              <a:rPr lang="en-US" b="1" dirty="0" smtClean="0"/>
              <a:t>$ step2 </a:t>
            </a:r>
            <a:r>
              <a:rPr lang="en-US" b="1" dirty="0"/>
              <a:t>= FILTER step1 BY $4 MATCHES '</a:t>
            </a:r>
            <a:r>
              <a:rPr lang="en-US" b="1" dirty="0" err="1"/>
              <a:t>cpm</a:t>
            </a:r>
            <a:r>
              <a:rPr lang="en-US" b="1" dirty="0"/>
              <a:t>';</a:t>
            </a:r>
          </a:p>
          <a:p>
            <a:r>
              <a:rPr lang="en-US" b="1" dirty="0"/>
              <a:t>Step 3: F</a:t>
            </a:r>
            <a:r>
              <a:rPr lang="en-US" b="1" dirty="0" smtClean="0"/>
              <a:t>ilter </a:t>
            </a:r>
            <a:r>
              <a:rPr lang="en-US" b="1" dirty="0"/>
              <a:t>out the data based on the bounding box of Koriyama, Japan</a:t>
            </a:r>
            <a:r>
              <a:rPr lang="en-US" dirty="0" smtClean="0"/>
              <a:t>.</a:t>
            </a:r>
          </a:p>
          <a:p>
            <a:pPr lvl="1"/>
            <a:r>
              <a:rPr lang="en-US" b="1" dirty="0"/>
              <a:t>$ step3 = FILTER step2 BY $2 &gt; 140.32564 AND $2 &lt; 140.40993 AND $1 &gt; 37.36191 AND $1 &lt; 37.43678;</a:t>
            </a:r>
          </a:p>
          <a:p>
            <a:pPr lvl="1"/>
            <a:endParaRPr lang="en-US" dirty="0"/>
          </a:p>
          <a:p>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6</a:t>
            </a:fld>
            <a:endParaRPr lang="en-US" sz="1000" b="0" dirty="0" smtClean="0">
              <a:latin typeface="Tahoma" charset="0"/>
            </a:endParaRPr>
          </a:p>
        </p:txBody>
      </p:sp>
    </p:spTree>
    <p:extLst>
      <p:ext uri="{BB962C8B-B14F-4D97-AF65-F5344CB8AC3E}">
        <p14:creationId xmlns:p14="http://schemas.microsoft.com/office/powerpoint/2010/main" val="30776740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5332"/>
            <a:ext cx="8229600" cy="668866"/>
          </a:xfrm>
        </p:spPr>
        <p:txBody>
          <a:bodyPr/>
          <a:lstStyle/>
          <a:p>
            <a:r>
              <a:rPr lang="en-US" b="1" dirty="0" smtClean="0"/>
              <a:t>Step 1: </a:t>
            </a:r>
            <a:r>
              <a:rPr lang="en-US" b="1" dirty="0" smtClean="0"/>
              <a:t>Making a heatmap data</a:t>
            </a:r>
            <a:endParaRPr lang="en-US" b="1" dirty="0"/>
          </a:p>
        </p:txBody>
      </p:sp>
      <p:sp>
        <p:nvSpPr>
          <p:cNvPr id="3" name="Content Placeholder 2"/>
          <p:cNvSpPr>
            <a:spLocks noGrp="1"/>
          </p:cNvSpPr>
          <p:nvPr>
            <p:ph idx="1"/>
          </p:nvPr>
        </p:nvSpPr>
        <p:spPr>
          <a:xfrm>
            <a:off x="292100" y="1875700"/>
            <a:ext cx="8686800" cy="4804833"/>
          </a:xfrm>
        </p:spPr>
        <p:txBody>
          <a:bodyPr>
            <a:normAutofit/>
          </a:bodyPr>
          <a:lstStyle/>
          <a:p>
            <a:r>
              <a:rPr lang="en-US" b="1" dirty="0" smtClean="0"/>
              <a:t>Step </a:t>
            </a:r>
            <a:r>
              <a:rPr lang="en-US" b="1" dirty="0"/>
              <a:t>4</a:t>
            </a:r>
            <a:r>
              <a:rPr lang="en-US" b="1" dirty="0" smtClean="0"/>
              <a:t>: Select </a:t>
            </a:r>
            <a:r>
              <a:rPr lang="en-US" b="1" dirty="0"/>
              <a:t>the rows of which </a:t>
            </a:r>
            <a:r>
              <a:rPr lang="en-US" b="1" dirty="0" err="1"/>
              <a:t>CapturedTime</a:t>
            </a:r>
            <a:r>
              <a:rPr lang="en-US" b="1" dirty="0"/>
              <a:t> is August.</a:t>
            </a:r>
          </a:p>
          <a:p>
            <a:pPr lvl="1"/>
            <a:r>
              <a:rPr lang="en-US" b="1" dirty="0"/>
              <a:t>$ </a:t>
            </a:r>
            <a:r>
              <a:rPr lang="tr-TR" b="1" dirty="0"/>
              <a:t>step4 = FILTER step3 BY ($0 &gt; '2013-08-01 00:00:00' AND $0 &lt; '2013-09-01 00:00:00')</a:t>
            </a:r>
            <a:r>
              <a:rPr lang="tr-TR" b="1" dirty="0" smtClean="0"/>
              <a:t>;</a:t>
            </a:r>
          </a:p>
          <a:p>
            <a:r>
              <a:rPr lang="en-US" dirty="0" smtClean="0"/>
              <a:t> </a:t>
            </a:r>
            <a:r>
              <a:rPr lang="en-US" b="1" dirty="0" smtClean="0"/>
              <a:t>Step 5: Generate </a:t>
            </a:r>
            <a:r>
              <a:rPr lang="en-US" b="1" dirty="0"/>
              <a:t>new records to send down the pipeline to the next operator</a:t>
            </a:r>
            <a:r>
              <a:rPr lang="en-US" dirty="0"/>
              <a:t>.</a:t>
            </a:r>
            <a:endParaRPr lang="en-US" dirty="0" smtClean="0"/>
          </a:p>
          <a:p>
            <a:pPr lvl="1"/>
            <a:r>
              <a:rPr lang="en-US" b="1" dirty="0" smtClean="0"/>
              <a:t>$ step5 </a:t>
            </a:r>
            <a:r>
              <a:rPr lang="en-US" b="1" dirty="0"/>
              <a:t>= FOREACH step4 GENERATE $0,$1,$2,$3,$4</a:t>
            </a:r>
            <a:r>
              <a:rPr lang="en-US" b="1" dirty="0" smtClean="0"/>
              <a:t>;</a:t>
            </a:r>
          </a:p>
          <a:p>
            <a:r>
              <a:rPr lang="en-US" b="1" dirty="0" smtClean="0"/>
              <a:t>Step 6</a:t>
            </a:r>
            <a:r>
              <a:rPr lang="en-US" b="1" dirty="0"/>
              <a:t>: G</a:t>
            </a:r>
            <a:r>
              <a:rPr lang="en-US" b="1" dirty="0" smtClean="0"/>
              <a:t>enerate </a:t>
            </a:r>
            <a:r>
              <a:rPr lang="en-US" b="1" dirty="0"/>
              <a:t>new records based on latitude and longitude  key.</a:t>
            </a:r>
          </a:p>
          <a:p>
            <a:pPr lvl="1"/>
            <a:r>
              <a:rPr lang="en-US" b="1" dirty="0"/>
              <a:t>$ </a:t>
            </a:r>
            <a:r>
              <a:rPr lang="en-US" b="1" dirty="0" smtClean="0"/>
              <a:t>s</a:t>
            </a:r>
            <a:r>
              <a:rPr lang="hu-HU" b="1" dirty="0" smtClean="0"/>
              <a:t>tep6 </a:t>
            </a:r>
            <a:r>
              <a:rPr lang="hu-HU" b="1" dirty="0"/>
              <a:t>= FOREACH step5 GENERATE $3,(int)(($2 - 140.32564)/0.005) AS logkey,(int)(($1 - 37.36191)/0.005) AS latkey</a:t>
            </a:r>
            <a:r>
              <a:rPr lang="hu-HU" b="1" dirty="0" smtClean="0"/>
              <a:t>;</a:t>
            </a:r>
          </a:p>
          <a:p>
            <a:r>
              <a:rPr lang="en-US" b="1" dirty="0"/>
              <a:t>Step </a:t>
            </a:r>
            <a:r>
              <a:rPr lang="en-US" b="1" dirty="0" smtClean="0"/>
              <a:t>7</a:t>
            </a:r>
            <a:r>
              <a:rPr lang="en-US" b="1" dirty="0"/>
              <a:t>: C</a:t>
            </a:r>
            <a:r>
              <a:rPr lang="en-US" b="1" dirty="0" smtClean="0"/>
              <a:t>ollect </a:t>
            </a:r>
            <a:r>
              <a:rPr lang="en-US" b="1" dirty="0"/>
              <a:t>all records with the same latitude and longitude key.</a:t>
            </a:r>
          </a:p>
          <a:p>
            <a:pPr lvl="1"/>
            <a:r>
              <a:rPr lang="en-US" b="1" dirty="0"/>
              <a:t>$ </a:t>
            </a:r>
            <a:r>
              <a:rPr lang="en-US" b="1" dirty="0" smtClean="0"/>
              <a:t>step6_group </a:t>
            </a:r>
            <a:r>
              <a:rPr lang="en-US" b="1" dirty="0"/>
              <a:t>= GROUP step6 BY (</a:t>
            </a:r>
            <a:r>
              <a:rPr lang="en-US" b="1" dirty="0" err="1"/>
              <a:t>latkey,logkey</a:t>
            </a:r>
            <a:r>
              <a:rPr lang="en-US" b="1" dirty="0"/>
              <a:t>);</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7</a:t>
            </a:fld>
            <a:endParaRPr lang="en-US" sz="1000" b="0" dirty="0" smtClean="0">
              <a:latin typeface="Tahoma" charset="0"/>
            </a:endParaRPr>
          </a:p>
        </p:txBody>
      </p:sp>
    </p:spTree>
    <p:extLst>
      <p:ext uri="{BB962C8B-B14F-4D97-AF65-F5344CB8AC3E}">
        <p14:creationId xmlns:p14="http://schemas.microsoft.com/office/powerpoint/2010/main" val="38020710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5332"/>
            <a:ext cx="8229600" cy="668866"/>
          </a:xfrm>
        </p:spPr>
        <p:txBody>
          <a:bodyPr/>
          <a:lstStyle/>
          <a:p>
            <a:r>
              <a:rPr lang="en-US" b="1" dirty="0" smtClean="0"/>
              <a:t>Step 1: </a:t>
            </a:r>
            <a:r>
              <a:rPr lang="en-US" b="1" dirty="0" smtClean="0"/>
              <a:t>Making a heatmap data</a:t>
            </a:r>
            <a:endParaRPr lang="en-US" b="1" dirty="0"/>
          </a:p>
        </p:txBody>
      </p:sp>
      <p:sp>
        <p:nvSpPr>
          <p:cNvPr id="3" name="Content Placeholder 2"/>
          <p:cNvSpPr>
            <a:spLocks noGrp="1"/>
          </p:cNvSpPr>
          <p:nvPr>
            <p:ph idx="1"/>
          </p:nvPr>
        </p:nvSpPr>
        <p:spPr>
          <a:xfrm>
            <a:off x="292100" y="1875700"/>
            <a:ext cx="8686800" cy="4804833"/>
          </a:xfrm>
        </p:spPr>
        <p:txBody>
          <a:bodyPr>
            <a:normAutofit/>
          </a:bodyPr>
          <a:lstStyle/>
          <a:p>
            <a:r>
              <a:rPr lang="en-US" b="1" dirty="0" smtClean="0"/>
              <a:t>Step 8: </a:t>
            </a:r>
            <a:r>
              <a:rPr lang="en-US" b="1" dirty="0"/>
              <a:t>C</a:t>
            </a:r>
            <a:r>
              <a:rPr lang="en-US" b="1" dirty="0" smtClean="0"/>
              <a:t>alculate </a:t>
            </a:r>
            <a:r>
              <a:rPr lang="en-US" b="1" dirty="0"/>
              <a:t>the average of </a:t>
            </a:r>
            <a:r>
              <a:rPr lang="en-US" b="1" dirty="0" smtClean="0"/>
              <a:t>radiation levels per each cell</a:t>
            </a:r>
            <a:r>
              <a:rPr lang="en-US" b="1" dirty="0"/>
              <a:t>.</a:t>
            </a:r>
          </a:p>
          <a:p>
            <a:pPr lvl="1"/>
            <a:r>
              <a:rPr lang="en-US" b="1" dirty="0" smtClean="0"/>
              <a:t>$ step6_avg </a:t>
            </a:r>
            <a:r>
              <a:rPr lang="en-US" b="1" dirty="0"/>
              <a:t>= FOREACH step6_group GENERATE group, AVG(step6.Value</a:t>
            </a:r>
            <a:r>
              <a:rPr lang="en-US" b="1" dirty="0" smtClean="0"/>
              <a:t>);</a:t>
            </a:r>
            <a:endParaRPr lang="tr-TR" b="1" dirty="0" smtClean="0"/>
          </a:p>
          <a:p>
            <a:r>
              <a:rPr lang="en-US" dirty="0" smtClean="0"/>
              <a:t> </a:t>
            </a:r>
            <a:r>
              <a:rPr lang="en-US" b="1" dirty="0" smtClean="0"/>
              <a:t>Step </a:t>
            </a:r>
            <a:r>
              <a:rPr lang="en-US" b="1" dirty="0"/>
              <a:t>9: S</a:t>
            </a:r>
            <a:r>
              <a:rPr lang="en-US" b="1" dirty="0" smtClean="0"/>
              <a:t>ort </a:t>
            </a:r>
            <a:r>
              <a:rPr lang="en-US" b="1" dirty="0"/>
              <a:t>data based on the group.</a:t>
            </a:r>
          </a:p>
          <a:p>
            <a:pPr lvl="1"/>
            <a:r>
              <a:rPr lang="en-US" b="1" dirty="0" smtClean="0"/>
              <a:t>$ result </a:t>
            </a:r>
            <a:r>
              <a:rPr lang="en-US" b="1" dirty="0"/>
              <a:t>= ORDER step6_avg BY group;</a:t>
            </a:r>
          </a:p>
          <a:p>
            <a:r>
              <a:rPr lang="en-US" b="1" dirty="0" smtClean="0"/>
              <a:t>Step </a:t>
            </a:r>
            <a:r>
              <a:rPr lang="en-US" b="1" dirty="0"/>
              <a:t>10: S</a:t>
            </a:r>
            <a:r>
              <a:rPr lang="en-US" b="1" dirty="0" smtClean="0"/>
              <a:t>end </a:t>
            </a:r>
            <a:r>
              <a:rPr lang="en-US" b="1" dirty="0"/>
              <a:t>the output to a folder in </a:t>
            </a:r>
            <a:r>
              <a:rPr lang="en-US" b="1" dirty="0" smtClean="0"/>
              <a:t>HDFS.</a:t>
            </a:r>
            <a:endParaRPr lang="en-US" b="1" dirty="0"/>
          </a:p>
          <a:p>
            <a:pPr lvl="1"/>
            <a:r>
              <a:rPr lang="en-US" b="1" dirty="0"/>
              <a:t>$ </a:t>
            </a:r>
            <a:r>
              <a:rPr lang="en-US" b="1" dirty="0" smtClean="0"/>
              <a:t>Store </a:t>
            </a:r>
            <a:r>
              <a:rPr lang="en-US" b="1" dirty="0"/>
              <a:t>result into '</a:t>
            </a:r>
            <a:r>
              <a:rPr lang="en-US" b="1" dirty="0" err="1"/>
              <a:t>heatmap_output</a:t>
            </a:r>
            <a:r>
              <a:rPr lang="en-US" b="1" dirty="0"/>
              <a:t>';</a:t>
            </a:r>
            <a:endParaRPr lang="hu-HU" b="1" dirty="0"/>
          </a:p>
          <a:p>
            <a:r>
              <a:rPr lang="en-US" b="1" dirty="0"/>
              <a:t>Step </a:t>
            </a:r>
            <a:r>
              <a:rPr lang="en-US" b="1" dirty="0" smtClean="0"/>
              <a:t>11: Log out the Grunt shell</a:t>
            </a:r>
          </a:p>
          <a:p>
            <a:pPr lvl="1"/>
            <a:r>
              <a:rPr lang="en-US" b="1" dirty="0" smtClean="0"/>
              <a:t>$ </a:t>
            </a:r>
            <a:r>
              <a:rPr lang="en-US" b="1" dirty="0" smtClean="0"/>
              <a:t>quit (or by </a:t>
            </a:r>
            <a:r>
              <a:rPr lang="en-US" b="1" dirty="0" err="1" smtClean="0"/>
              <a:t>Ctr</a:t>
            </a:r>
            <a:r>
              <a:rPr lang="en-US" b="1" dirty="0" smtClean="0"/>
              <a:t> + c )</a:t>
            </a:r>
            <a:endParaRPr lang="en-US" b="1"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8</a:t>
            </a:fld>
            <a:endParaRPr lang="en-US" sz="1000" b="0" dirty="0" smtClean="0">
              <a:latin typeface="Tahoma" charset="0"/>
            </a:endParaRPr>
          </a:p>
        </p:txBody>
      </p:sp>
    </p:spTree>
    <p:extLst>
      <p:ext uri="{BB962C8B-B14F-4D97-AF65-F5344CB8AC3E}">
        <p14:creationId xmlns:p14="http://schemas.microsoft.com/office/powerpoint/2010/main" val="41296898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5332"/>
            <a:ext cx="8229600" cy="668866"/>
          </a:xfrm>
        </p:spPr>
        <p:txBody>
          <a:bodyPr/>
          <a:lstStyle/>
          <a:p>
            <a:r>
              <a:rPr lang="en-US" b="1" dirty="0" smtClean="0"/>
              <a:t>Step 2: </a:t>
            </a:r>
            <a:r>
              <a:rPr lang="en-US" b="1" dirty="0" smtClean="0"/>
              <a:t>Making a </a:t>
            </a:r>
            <a:r>
              <a:rPr lang="en-US" b="1" dirty="0" smtClean="0"/>
              <a:t>heatmap</a:t>
            </a:r>
            <a:endParaRPr lang="en-US" b="1" dirty="0"/>
          </a:p>
        </p:txBody>
      </p:sp>
      <p:sp>
        <p:nvSpPr>
          <p:cNvPr id="3" name="Content Placeholder 2"/>
          <p:cNvSpPr>
            <a:spLocks noGrp="1"/>
          </p:cNvSpPr>
          <p:nvPr>
            <p:ph idx="1"/>
          </p:nvPr>
        </p:nvSpPr>
        <p:spPr>
          <a:xfrm>
            <a:off x="292100" y="1875700"/>
            <a:ext cx="8686800" cy="4804833"/>
          </a:xfrm>
        </p:spPr>
        <p:txBody>
          <a:bodyPr>
            <a:normAutofit/>
          </a:bodyPr>
          <a:lstStyle/>
          <a:p>
            <a:r>
              <a:rPr lang="en-US" b="1" dirty="0"/>
              <a:t>Step </a:t>
            </a:r>
            <a:r>
              <a:rPr lang="en-US" b="1" dirty="0" smtClean="0"/>
              <a:t>13: </a:t>
            </a:r>
            <a:r>
              <a:rPr lang="en-US" b="1" dirty="0"/>
              <a:t>Take a source directory as input and concatenate files into the destination local file</a:t>
            </a:r>
          </a:p>
          <a:p>
            <a:pPr lvl="1"/>
            <a:r>
              <a:rPr lang="en-US" b="1" dirty="0"/>
              <a:t>$ </a:t>
            </a:r>
            <a:r>
              <a:rPr lang="en-US" b="1" dirty="0" err="1"/>
              <a:t>hadoop</a:t>
            </a:r>
            <a:r>
              <a:rPr lang="en-US" b="1" dirty="0"/>
              <a:t> fs </a:t>
            </a:r>
            <a:r>
              <a:rPr lang="en-US" b="1" dirty="0" smtClean="0"/>
              <a:t>-</a:t>
            </a:r>
            <a:r>
              <a:rPr lang="en-US" b="1" dirty="0" err="1" smtClean="0"/>
              <a:t>getmerge</a:t>
            </a:r>
            <a:r>
              <a:rPr lang="en-US" b="1" dirty="0" smtClean="0"/>
              <a:t> </a:t>
            </a:r>
            <a:r>
              <a:rPr lang="en-US" b="1" dirty="0" err="1" smtClean="0"/>
              <a:t>heatmap_output</a:t>
            </a:r>
            <a:r>
              <a:rPr lang="en-US" b="1" dirty="0" smtClean="0"/>
              <a:t> ~/lecture7/demo1/heatmap.txt</a:t>
            </a:r>
            <a:endParaRPr lang="en-US" b="1" dirty="0"/>
          </a:p>
          <a:p>
            <a:r>
              <a:rPr lang="en-US" b="1" dirty="0" smtClean="0"/>
              <a:t>Check the content of </a:t>
            </a:r>
            <a:r>
              <a:rPr lang="en-US" b="1" dirty="0" smtClean="0"/>
              <a:t>heatmap.txt </a:t>
            </a:r>
          </a:p>
          <a:p>
            <a:pPr lvl="1"/>
            <a:r>
              <a:rPr lang="en-US" b="1" dirty="0" smtClean="0"/>
              <a:t>$ tail </a:t>
            </a:r>
            <a:r>
              <a:rPr lang="en-US" b="1" dirty="0" smtClean="0"/>
              <a:t>heatmap.txt</a:t>
            </a:r>
          </a:p>
          <a:p>
            <a:pPr lvl="1"/>
            <a:r>
              <a:rPr lang="en-US" b="1" dirty="0" smtClean="0"/>
              <a:t>python demo1.py</a:t>
            </a:r>
            <a:endParaRPr lang="en-US" b="1"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9</a:t>
            </a:fld>
            <a:endParaRPr lang="en-US" sz="1000" b="0" dirty="0" smtClean="0">
              <a:latin typeface="Tahoma" charset="0"/>
            </a:endParaRPr>
          </a:p>
        </p:txBody>
      </p:sp>
      <p:pic>
        <p:nvPicPr>
          <p:cNvPr id="5" name="Picture 4" descr="heatmap_recor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330" y="3419230"/>
            <a:ext cx="5455270" cy="3261303"/>
          </a:xfrm>
          <a:prstGeom prst="rect">
            <a:avLst/>
          </a:prstGeom>
        </p:spPr>
      </p:pic>
    </p:spTree>
    <p:extLst>
      <p:ext uri="{BB962C8B-B14F-4D97-AF65-F5344CB8AC3E}">
        <p14:creationId xmlns:p14="http://schemas.microsoft.com/office/powerpoint/2010/main" val="40855760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ゴシック"/>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11946</TotalTime>
  <Words>1735</Words>
  <Application>Microsoft Office PowerPoint</Application>
  <PresentationFormat>On-screen Show (4:3)</PresentationFormat>
  <Paragraphs>308</Paragraphs>
  <Slides>24</Slides>
  <Notes>24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5" baseType="lpstr">
      <vt:lpstr>MS PGothic</vt:lpstr>
      <vt:lpstr>Arial</vt:lpstr>
      <vt:lpstr>Calibri</vt:lpstr>
      <vt:lpstr>Candara</vt:lpstr>
      <vt:lpstr>Century Gothic</vt:lpstr>
      <vt:lpstr>Courier New</vt:lpstr>
      <vt:lpstr>Franklin Gothic Book</vt:lpstr>
      <vt:lpstr>Microsoft Sans Serif</vt:lpstr>
      <vt:lpstr>Tahoma</vt:lpstr>
      <vt:lpstr>Executive</vt:lpstr>
      <vt:lpstr>Worksheet</vt:lpstr>
      <vt:lpstr>Advanced Geospatial Data Analytics: Pig and Python on Hadoop</vt:lpstr>
      <vt:lpstr>Exploring radiation data into HDFS</vt:lpstr>
      <vt:lpstr>Data 1: Safecast dataset </vt:lpstr>
      <vt:lpstr>Case 1: Making a heatmap input data based on radiation dataset</vt:lpstr>
      <vt:lpstr>The city of Koriyama, Japan</vt:lpstr>
      <vt:lpstr>Step 1: Making a heatmap data</vt:lpstr>
      <vt:lpstr>Step 1: Making a heatmap data</vt:lpstr>
      <vt:lpstr>Step 1: Making a heatmap data</vt:lpstr>
      <vt:lpstr>Step 2: Making a heatmap</vt:lpstr>
      <vt:lpstr>Visualize the generated heatmap</vt:lpstr>
      <vt:lpstr>Analyzing data with Pig UDF using Python</vt:lpstr>
      <vt:lpstr>Python in ROGER</vt:lpstr>
      <vt:lpstr>Case 2: Generating a heatmap after removing outliers using Pig UDF</vt:lpstr>
      <vt:lpstr>Pig User Defined Functions (UDFs)</vt:lpstr>
      <vt:lpstr>Writing a Pig UDF in Python</vt:lpstr>
      <vt:lpstr>Invoking a UDF</vt:lpstr>
      <vt:lpstr>Invoking a UDF</vt:lpstr>
      <vt:lpstr>Case 3: Implementing K-Means clustering on Hadoop for 311 Data</vt:lpstr>
      <vt:lpstr>Pig STREAM Command</vt:lpstr>
      <vt:lpstr>311 Dataset </vt:lpstr>
      <vt:lpstr>Python code to implement the K-Means clustering algorithm</vt:lpstr>
      <vt:lpstr>Stream the data through a clustering algorithm using Pig streaming</vt:lpstr>
      <vt:lpstr>K-Means Clustering</vt:lpstr>
      <vt:lpstr>K-Means Clustering</vt:lpstr>
    </vt:vector>
  </TitlesOfParts>
  <Manager/>
  <Company>UIUC</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Progress Update and Strategic Planning</dc:title>
  <dc:subject/>
  <dc:creator>Shaowen</dc:creator>
  <cp:keywords/>
  <dc:description/>
  <cp:lastModifiedBy>Yin, Junjun</cp:lastModifiedBy>
  <cp:revision>1737</cp:revision>
  <cp:lastPrinted>2013-09-23T17:54:31Z</cp:lastPrinted>
  <dcterms:created xsi:type="dcterms:W3CDTF">2012-09-19T16:58:51Z</dcterms:created>
  <dcterms:modified xsi:type="dcterms:W3CDTF">2016-03-03T17:18:44Z</dcterms:modified>
  <cp:category/>
</cp:coreProperties>
</file>